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1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2" d="100"/>
          <a:sy n="82" d="100"/>
        </p:scale>
        <p:origin x="72" y="3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10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396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8129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8292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9049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9562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46287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1676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2931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134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7955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0844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3078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6478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9955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9983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4596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C9E7551-9D85-4312-AD24-2A452429F61B}" type="datetimeFigureOut">
              <a:rPr lang="fr-CH" smtClean="0"/>
              <a:t>30.05.2022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48675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BF9463-93DF-B510-DF53-7C7762A234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Ressource d’apprentissage 8</a:t>
            </a:r>
            <a:endParaRPr lang="fr-CH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B13241-3DC5-C5F1-6E10-E8907D1B4F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Les prépositions / Les verbes de position « </a:t>
            </a:r>
            <a:r>
              <a:rPr lang="fr-FR" dirty="0" err="1"/>
              <a:t>Stellungsverben</a:t>
            </a:r>
            <a:r>
              <a:rPr lang="fr-FR" dirty="0"/>
              <a:t> »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0236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50EDA9-937A-B096-7E89-62BAD7A84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Les verbes de position</a:t>
            </a:r>
            <a:br>
              <a:rPr lang="fr-CH" dirty="0"/>
            </a:br>
            <a:r>
              <a:rPr lang="fr-CH" dirty="0" err="1"/>
              <a:t>Stellungsverben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3C0986-8B0B-9F67-5586-724295B41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Avec les prépositions mixtes, il faut faire attention aux verbes.	</a:t>
            </a:r>
          </a:p>
          <a:p>
            <a:pPr marL="0" indent="0">
              <a:buNone/>
            </a:pPr>
            <a:r>
              <a:rPr lang="fr-CH" dirty="0"/>
              <a:t>		</a:t>
            </a:r>
          </a:p>
          <a:p>
            <a:pPr marL="0" indent="0">
              <a:buNone/>
            </a:pPr>
            <a:r>
              <a:rPr lang="fr-CH" dirty="0"/>
              <a:t>		Verbes de position				Verbes de déplacement</a:t>
            </a:r>
          </a:p>
          <a:p>
            <a:pPr marL="0" indent="0">
              <a:buNone/>
            </a:pPr>
            <a:r>
              <a:rPr lang="fr-CH" dirty="0"/>
              <a:t>		</a:t>
            </a:r>
            <a:r>
              <a:rPr lang="fr-CH" dirty="0" err="1"/>
              <a:t>stehen</a:t>
            </a:r>
            <a:r>
              <a:rPr lang="fr-CH" dirty="0"/>
              <a:t> (e, a, a)				</a:t>
            </a:r>
            <a:r>
              <a:rPr lang="fr-CH" dirty="0" err="1"/>
              <a:t>stellen</a:t>
            </a:r>
            <a:endParaRPr lang="fr-CH" dirty="0"/>
          </a:p>
          <a:p>
            <a:pPr marL="0" indent="0">
              <a:buNone/>
            </a:pPr>
            <a:r>
              <a:rPr lang="fr-CH" dirty="0"/>
              <a:t>		</a:t>
            </a:r>
            <a:r>
              <a:rPr lang="fr-CH" dirty="0" err="1"/>
              <a:t>liegen</a:t>
            </a:r>
            <a:r>
              <a:rPr lang="fr-CH" dirty="0"/>
              <a:t> (</a:t>
            </a:r>
            <a:r>
              <a:rPr lang="fr-CH" dirty="0" err="1"/>
              <a:t>ie</a:t>
            </a:r>
            <a:r>
              <a:rPr lang="fr-CH" dirty="0"/>
              <a:t>, a, e)				</a:t>
            </a:r>
            <a:r>
              <a:rPr lang="fr-CH" dirty="0" err="1"/>
              <a:t>legen</a:t>
            </a:r>
            <a:endParaRPr lang="fr-CH" dirty="0"/>
          </a:p>
          <a:p>
            <a:pPr marL="0" indent="0">
              <a:buNone/>
            </a:pPr>
            <a:r>
              <a:rPr lang="fr-CH" dirty="0"/>
              <a:t>		</a:t>
            </a:r>
            <a:r>
              <a:rPr lang="fr-CH" dirty="0" err="1"/>
              <a:t>sitzen</a:t>
            </a:r>
            <a:r>
              <a:rPr lang="fr-CH" dirty="0"/>
              <a:t> (i, a, e)					(</a:t>
            </a:r>
            <a:r>
              <a:rPr lang="fr-CH" dirty="0" err="1"/>
              <a:t>sich</a:t>
            </a:r>
            <a:r>
              <a:rPr lang="fr-CH" dirty="0"/>
              <a:t>) </a:t>
            </a:r>
            <a:r>
              <a:rPr lang="fr-CH" dirty="0" err="1"/>
              <a:t>setzen</a:t>
            </a:r>
            <a:endParaRPr lang="fr-CH" dirty="0"/>
          </a:p>
          <a:p>
            <a:pPr marL="0" indent="0">
              <a:buNone/>
            </a:pPr>
            <a:r>
              <a:rPr lang="fr-CH" dirty="0"/>
              <a:t>		</a:t>
            </a:r>
            <a:r>
              <a:rPr lang="fr-CH" dirty="0" err="1"/>
              <a:t>hängen</a:t>
            </a:r>
            <a:r>
              <a:rPr lang="fr-CH" dirty="0"/>
              <a:t> (ä, i, a)				</a:t>
            </a:r>
            <a:r>
              <a:rPr lang="fr-CH" dirty="0" err="1"/>
              <a:t>hängen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43451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BFF911-B9A5-6B46-110F-99472C6C8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699290" cy="1400530"/>
          </a:xfrm>
        </p:spPr>
        <p:txBody>
          <a:bodyPr/>
          <a:lstStyle/>
          <a:p>
            <a:r>
              <a:rPr lang="fr-CH" dirty="0"/>
              <a:t>Verbes de position / </a:t>
            </a:r>
            <a:r>
              <a:rPr lang="fr-CH" dirty="0" err="1"/>
              <a:t>Stellungsverben</a:t>
            </a:r>
            <a:br>
              <a:rPr lang="fr-CH" dirty="0"/>
            </a:b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7C4F3F-A40E-378E-3C57-5C343B13B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01870"/>
            <a:ext cx="8946541" cy="46465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H" b="1" dirty="0"/>
              <a:t>Verbes de stationnement</a:t>
            </a:r>
          </a:p>
          <a:p>
            <a:pPr marL="0" indent="0">
              <a:buNone/>
            </a:pPr>
            <a:r>
              <a:rPr lang="fr-CH" b="1" dirty="0" err="1"/>
              <a:t>stehen</a:t>
            </a:r>
            <a:r>
              <a:rPr lang="fr-CH" dirty="0"/>
              <a:t> (être (posé) debout) </a:t>
            </a:r>
          </a:p>
          <a:p>
            <a:pPr marL="0" indent="0">
              <a:buNone/>
            </a:pPr>
            <a:r>
              <a:rPr lang="fr-CH" b="1" dirty="0" err="1"/>
              <a:t>liegen</a:t>
            </a:r>
            <a:r>
              <a:rPr lang="fr-CH" dirty="0"/>
              <a:t> (être couché (posé à plat)</a:t>
            </a:r>
          </a:p>
          <a:p>
            <a:pPr marL="0" indent="0">
              <a:buNone/>
            </a:pPr>
            <a:r>
              <a:rPr lang="fr-CH" b="1" dirty="0" err="1"/>
              <a:t>sitzen</a:t>
            </a:r>
            <a:r>
              <a:rPr lang="fr-CH" dirty="0"/>
              <a:t> (être assis) </a:t>
            </a:r>
          </a:p>
          <a:p>
            <a:pPr marL="0" indent="0">
              <a:buNone/>
            </a:pPr>
            <a:r>
              <a:rPr lang="fr-CH" b="1" dirty="0" err="1"/>
              <a:t>hängen</a:t>
            </a:r>
            <a:r>
              <a:rPr lang="fr-CH" dirty="0"/>
              <a:t> (être suspendu)</a:t>
            </a:r>
          </a:p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Ces verbes exigent le datif après les prépositions mixtes</a:t>
            </a:r>
          </a:p>
          <a:p>
            <a:pPr marL="0" indent="0">
              <a:buNone/>
            </a:pPr>
            <a:r>
              <a:rPr lang="fr-CH" b="1" dirty="0"/>
              <a:t>Verbes de déplacement</a:t>
            </a:r>
          </a:p>
          <a:p>
            <a:pPr marL="0" indent="0">
              <a:buNone/>
            </a:pPr>
            <a:r>
              <a:rPr lang="fr-CH" b="1" dirty="0" err="1"/>
              <a:t>stellen</a:t>
            </a:r>
            <a:r>
              <a:rPr lang="fr-CH" dirty="0"/>
              <a:t> (poser qqch à la verticale, «debout»)</a:t>
            </a:r>
          </a:p>
          <a:p>
            <a:pPr marL="0" indent="0">
              <a:buNone/>
            </a:pPr>
            <a:r>
              <a:rPr lang="fr-CH" b="1" dirty="0" err="1"/>
              <a:t>legen</a:t>
            </a:r>
            <a:r>
              <a:rPr lang="fr-CH" dirty="0"/>
              <a:t> (poser qqch à plat)</a:t>
            </a:r>
          </a:p>
          <a:p>
            <a:pPr marL="0" indent="0">
              <a:buNone/>
            </a:pPr>
            <a:r>
              <a:rPr lang="fr-CH" b="1" dirty="0"/>
              <a:t>(</a:t>
            </a:r>
            <a:r>
              <a:rPr lang="fr-CH" b="1" dirty="0" err="1"/>
              <a:t>sich</a:t>
            </a:r>
            <a:r>
              <a:rPr lang="fr-CH" b="1" dirty="0"/>
              <a:t>) </a:t>
            </a:r>
            <a:r>
              <a:rPr lang="fr-CH" b="1" dirty="0" err="1"/>
              <a:t>setzen</a:t>
            </a:r>
            <a:r>
              <a:rPr lang="fr-CH" b="1" dirty="0"/>
              <a:t> </a:t>
            </a:r>
            <a:r>
              <a:rPr lang="fr-CH" dirty="0"/>
              <a:t>((s’) asseoir)</a:t>
            </a:r>
          </a:p>
          <a:p>
            <a:pPr marL="0" indent="0">
              <a:buNone/>
            </a:pPr>
            <a:r>
              <a:rPr lang="fr-CH" b="1" dirty="0" err="1"/>
              <a:t>hängen</a:t>
            </a:r>
            <a:r>
              <a:rPr lang="fr-CH" dirty="0"/>
              <a:t> (suspendre)</a:t>
            </a:r>
          </a:p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Ces verbes exigent l’accusatif après les prépositions mixtes</a:t>
            </a:r>
          </a:p>
        </p:txBody>
      </p:sp>
    </p:spTree>
    <p:extLst>
      <p:ext uri="{BB962C8B-B14F-4D97-AF65-F5344CB8AC3E}">
        <p14:creationId xmlns:p14="http://schemas.microsoft.com/office/powerpoint/2010/main" val="384524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DE4A1D-31AA-D22C-4993-D1480768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Bon travail !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A90162-4959-2C06-6387-192A476D3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Viel </a:t>
            </a:r>
            <a:r>
              <a:rPr lang="fr-CH" dirty="0" err="1"/>
              <a:t>Spass</a:t>
            </a:r>
            <a:r>
              <a:rPr lang="fr-CH" dirty="0"/>
              <a:t> </a:t>
            </a:r>
            <a:r>
              <a:rPr lang="fr-CH" dirty="0" err="1"/>
              <a:t>beim</a:t>
            </a:r>
            <a:r>
              <a:rPr lang="fr-CH" dirty="0"/>
              <a:t> </a:t>
            </a:r>
            <a:r>
              <a:rPr lang="fr-CH" dirty="0" err="1"/>
              <a:t>Deutschlernen</a:t>
            </a:r>
            <a:r>
              <a:rPr lang="fr-CH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5658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ED90E0-F72D-E4E5-8A57-A4282F48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prépositions - Introduction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2DCCCA-2416-5007-31F0-83E77A03A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Comme en français, on utilise des prépositions en allemand. Elles ont pour but de donner des indications sur un groupe de mots.</a:t>
            </a:r>
          </a:p>
          <a:p>
            <a:r>
              <a:rPr lang="fr-FR" dirty="0"/>
              <a:t>Quelques exemples :</a:t>
            </a:r>
          </a:p>
          <a:p>
            <a:pPr lvl="1"/>
            <a:r>
              <a:rPr lang="fr-FR" dirty="0"/>
              <a:t>Je vais </a:t>
            </a:r>
            <a:r>
              <a:rPr lang="fr-FR" b="1" dirty="0"/>
              <a:t>à</a:t>
            </a:r>
            <a:r>
              <a:rPr lang="fr-FR" dirty="0"/>
              <a:t> la piscine.</a:t>
            </a:r>
          </a:p>
          <a:p>
            <a:pPr lvl="1"/>
            <a:r>
              <a:rPr lang="fr-FR" dirty="0"/>
              <a:t>Le livre est posé </a:t>
            </a:r>
            <a:r>
              <a:rPr lang="fr-FR" b="1" dirty="0"/>
              <a:t>sur</a:t>
            </a:r>
            <a:r>
              <a:rPr lang="fr-FR" dirty="0"/>
              <a:t> la table. </a:t>
            </a:r>
          </a:p>
          <a:p>
            <a:pPr lvl="1"/>
            <a:r>
              <a:rPr lang="fr-FR" b="1" dirty="0"/>
              <a:t>Après</a:t>
            </a:r>
            <a:r>
              <a:rPr lang="fr-FR" dirty="0"/>
              <a:t> l’école, je rentre. 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018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2950E-248B-9390-BF12-40DF30EB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prépositions en allemand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17EFB-441E-F55C-61BA-7D5838550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674506" cy="4195481"/>
          </a:xfrm>
        </p:spPr>
        <p:txBody>
          <a:bodyPr/>
          <a:lstStyle/>
          <a:p>
            <a:r>
              <a:rPr lang="fr-FR" dirty="0"/>
              <a:t>On classe les prépositions dans 3 groupes distincts.</a:t>
            </a:r>
          </a:p>
          <a:p>
            <a:endParaRPr lang="fr-FR" b="1" u="sng" dirty="0"/>
          </a:p>
          <a:p>
            <a:r>
              <a:rPr lang="fr-FR" b="1" u="sng" dirty="0"/>
              <a:t>On regroupe les prépositions en fonction du cas qu’elles régissent.</a:t>
            </a:r>
          </a:p>
          <a:p>
            <a:pPr marL="0" indent="0">
              <a:buNone/>
            </a:pPr>
            <a:r>
              <a:rPr lang="fr-FR" dirty="0"/>
              <a:t>	En effet, certaines prépositions sont suivies de l’accusatif, d’autres du 	datif, et certaines même du génitif. Ceci indépendamment de la 	fonction que le groupe prépositionnel occupe dans la phrase.</a:t>
            </a:r>
            <a:endParaRPr lang="fr-CH" b="1" u="sng" dirty="0"/>
          </a:p>
        </p:txBody>
      </p:sp>
    </p:spTree>
    <p:extLst>
      <p:ext uri="{BB962C8B-B14F-4D97-AF65-F5344CB8AC3E}">
        <p14:creationId xmlns:p14="http://schemas.microsoft.com/office/powerpoint/2010/main" val="212067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1287B-0270-459F-CB6C-90332074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1) Les prépositions suivies du datif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1C0530-8200-3316-2305-E6C66FD77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670611"/>
          </a:xfrm>
        </p:spPr>
        <p:txBody>
          <a:bodyPr>
            <a:normAutofit/>
          </a:bodyPr>
          <a:lstStyle/>
          <a:p>
            <a:r>
              <a:rPr lang="fr-FR" dirty="0"/>
              <a:t>Ces prépositions sont </a:t>
            </a:r>
            <a:r>
              <a:rPr lang="fr-FR" b="1" dirty="0"/>
              <a:t>toujours suivies du datif :</a:t>
            </a:r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</p:txBody>
      </p:sp>
      <p:graphicFrame>
        <p:nvGraphicFramePr>
          <p:cNvPr id="5" name="Tableau 6">
            <a:extLst>
              <a:ext uri="{FF2B5EF4-FFF2-40B4-BE49-F238E27FC236}">
                <a16:creationId xmlns:a16="http://schemas.microsoft.com/office/drawing/2014/main" id="{062C7493-8F2F-AB7A-385B-893092B4F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940620"/>
              </p:ext>
            </p:extLst>
          </p:nvPr>
        </p:nvGraphicFramePr>
        <p:xfrm>
          <a:off x="1671578" y="2768723"/>
          <a:ext cx="826668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750">
                  <a:extLst>
                    <a:ext uri="{9D8B030D-6E8A-4147-A177-3AD203B41FA5}">
                      <a16:colId xmlns:a16="http://schemas.microsoft.com/office/drawing/2014/main" val="4027956691"/>
                    </a:ext>
                  </a:extLst>
                </a:gridCol>
                <a:gridCol w="4798932">
                  <a:extLst>
                    <a:ext uri="{9D8B030D-6E8A-4147-A177-3AD203B41FA5}">
                      <a16:colId xmlns:a16="http://schemas.microsoft.com/office/drawing/2014/main" val="374756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Préposition en allemand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Traduction(s) en français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318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 err="1"/>
                        <a:t>aus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de</a:t>
                      </a:r>
                      <a:r>
                        <a:rPr lang="fr-CH" dirty="0"/>
                        <a:t> (provenance) / </a:t>
                      </a:r>
                      <a:r>
                        <a:rPr lang="fr-CH" b="1" dirty="0"/>
                        <a:t>en</a:t>
                      </a:r>
                      <a:r>
                        <a:rPr lang="fr-CH" dirty="0"/>
                        <a:t> (matière)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021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 err="1"/>
                        <a:t>bei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chez</a:t>
                      </a:r>
                      <a:r>
                        <a:rPr lang="fr-CH" dirty="0"/>
                        <a:t> (stationnement) / </a:t>
                      </a:r>
                      <a:r>
                        <a:rPr lang="fr-CH" b="1" dirty="0"/>
                        <a:t>vers </a:t>
                      </a:r>
                      <a:r>
                        <a:rPr lang="fr-CH" b="0" dirty="0"/>
                        <a:t>/</a:t>
                      </a:r>
                      <a:r>
                        <a:rPr lang="fr-CH" b="1" dirty="0"/>
                        <a:t> près 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890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/>
                        <a:t>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avec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24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 err="1"/>
                        <a:t>nach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après</a:t>
                      </a:r>
                      <a:r>
                        <a:rPr lang="fr-CH" dirty="0"/>
                        <a:t> (temporel) / </a:t>
                      </a:r>
                      <a:r>
                        <a:rPr lang="fr-CH" b="1" dirty="0"/>
                        <a:t>à</a:t>
                      </a:r>
                      <a:r>
                        <a:rPr lang="fr-CH" dirty="0"/>
                        <a:t> (ville, pays)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4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 err="1"/>
                        <a:t>seit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depuis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70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/>
                        <a:t>von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69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 err="1"/>
                        <a:t>zu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à</a:t>
                      </a:r>
                      <a:r>
                        <a:rPr lang="fr-CH" dirty="0"/>
                        <a:t> (bâtiment) / </a:t>
                      </a:r>
                      <a:r>
                        <a:rPr lang="fr-CH" b="1" dirty="0"/>
                        <a:t>chez</a:t>
                      </a:r>
                      <a:r>
                        <a:rPr lang="fr-CH" dirty="0"/>
                        <a:t> (déplacement)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14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89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732506-01B0-0424-2DF3-9810C212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1) Quelques exemples 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54F2A8-D309-D0D6-9FA7-61ADF9A73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095252" cy="4195481"/>
          </a:xfrm>
        </p:spPr>
        <p:txBody>
          <a:bodyPr/>
          <a:lstStyle/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Ich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komme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aus</a:t>
            </a:r>
            <a:r>
              <a:rPr lang="fr-CH" b="1" dirty="0">
                <a:solidFill>
                  <a:srgbClr val="FFFF00"/>
                </a:solidFill>
              </a:rPr>
              <a:t> der Schweiz.			</a:t>
            </a:r>
            <a:r>
              <a:rPr lang="fr-CH" b="1" dirty="0"/>
              <a:t>(Je viens de Suisse.)</a:t>
            </a:r>
          </a:p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Du </a:t>
            </a:r>
            <a:r>
              <a:rPr lang="fr-CH" b="1" dirty="0" err="1">
                <a:solidFill>
                  <a:srgbClr val="FFFF00"/>
                </a:solidFill>
              </a:rPr>
              <a:t>wohnst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bei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deinen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Eltern</a:t>
            </a:r>
            <a:r>
              <a:rPr lang="fr-CH" b="1" dirty="0">
                <a:solidFill>
                  <a:srgbClr val="FFFF00"/>
                </a:solidFill>
              </a:rPr>
              <a:t>.			</a:t>
            </a:r>
            <a:r>
              <a:rPr lang="fr-CH" b="1" dirty="0"/>
              <a:t>(Tu habites chez tes parents.)</a:t>
            </a:r>
          </a:p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Er </a:t>
            </a:r>
            <a:r>
              <a:rPr lang="fr-CH" b="1" dirty="0" err="1">
                <a:solidFill>
                  <a:srgbClr val="FFFF00"/>
                </a:solidFill>
              </a:rPr>
              <a:t>geht</a:t>
            </a:r>
            <a:r>
              <a:rPr lang="fr-CH" b="1" dirty="0">
                <a:solidFill>
                  <a:srgbClr val="FFFF00"/>
                </a:solidFill>
              </a:rPr>
              <a:t> mit </a:t>
            </a:r>
            <a:r>
              <a:rPr lang="fr-CH" b="1" dirty="0" err="1">
                <a:solidFill>
                  <a:srgbClr val="FFFF00"/>
                </a:solidFill>
              </a:rPr>
              <a:t>seinen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Freunden</a:t>
            </a:r>
            <a:r>
              <a:rPr lang="fr-CH" b="1" dirty="0">
                <a:solidFill>
                  <a:srgbClr val="FFFF00"/>
                </a:solidFill>
              </a:rPr>
              <a:t> ins Kino. </a:t>
            </a:r>
            <a:r>
              <a:rPr lang="fr-CH" b="1" dirty="0"/>
              <a:t>(Il va au cinéma avec ses amis.)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Wir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fahren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nach</a:t>
            </a:r>
            <a:r>
              <a:rPr lang="fr-CH" b="1" dirty="0">
                <a:solidFill>
                  <a:srgbClr val="FFFF00"/>
                </a:solidFill>
              </a:rPr>
              <a:t> Berlin.					</a:t>
            </a:r>
            <a:r>
              <a:rPr lang="fr-CH" b="1" dirty="0"/>
              <a:t>(Nous allons à Berlin.)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Ihr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wartet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seit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einer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Stunde</a:t>
            </a:r>
            <a:r>
              <a:rPr lang="fr-CH" b="1" dirty="0">
                <a:solidFill>
                  <a:srgbClr val="FFFF00"/>
                </a:solidFill>
              </a:rPr>
              <a:t>.			</a:t>
            </a:r>
            <a:r>
              <a:rPr lang="fr-CH" b="1" dirty="0"/>
              <a:t>(Vous attendez depuis une heure.)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Sie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sind</a:t>
            </a:r>
            <a:r>
              <a:rPr lang="fr-CH" b="1" dirty="0">
                <a:solidFill>
                  <a:srgbClr val="FFFF00"/>
                </a:solidFill>
              </a:rPr>
              <a:t> die Kinder von Karl.			</a:t>
            </a:r>
            <a:r>
              <a:rPr lang="fr-CH" b="1" dirty="0"/>
              <a:t>(Ils sont les enfants de Charles.)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Ich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gehe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zum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Arzt</a:t>
            </a:r>
            <a:r>
              <a:rPr lang="fr-CH" b="1" dirty="0">
                <a:solidFill>
                  <a:srgbClr val="FFFF00"/>
                </a:solidFill>
              </a:rPr>
              <a:t>.					</a:t>
            </a:r>
            <a:r>
              <a:rPr lang="fr-CH" b="1" dirty="0"/>
              <a:t>(Je vais chez le médecin.)</a:t>
            </a:r>
          </a:p>
        </p:txBody>
      </p:sp>
    </p:spTree>
    <p:extLst>
      <p:ext uri="{BB962C8B-B14F-4D97-AF65-F5344CB8AC3E}">
        <p14:creationId xmlns:p14="http://schemas.microsoft.com/office/powerpoint/2010/main" val="292866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34AEA7-3A17-7A9A-2271-6FDEC3199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2) Les prépositions suivies de l’accusatif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809D01-8B46-7BCB-558E-5D8D6C3DA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51023" cy="4195481"/>
          </a:xfrm>
        </p:spPr>
        <p:txBody>
          <a:bodyPr>
            <a:normAutofit/>
          </a:bodyPr>
          <a:lstStyle/>
          <a:p>
            <a:r>
              <a:rPr lang="fr-CH" dirty="0"/>
              <a:t>Ces prépositions sont </a:t>
            </a:r>
            <a:r>
              <a:rPr lang="fr-CH" b="1" dirty="0"/>
              <a:t>toujours suivies de l’accusatif :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375C050B-6D1C-737D-F39E-3D7C5607A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554839"/>
              </p:ext>
            </p:extLst>
          </p:nvPr>
        </p:nvGraphicFramePr>
        <p:xfrm>
          <a:off x="1664904" y="2788746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1123">
                  <a:extLst>
                    <a:ext uri="{9D8B030D-6E8A-4147-A177-3AD203B41FA5}">
                      <a16:colId xmlns:a16="http://schemas.microsoft.com/office/drawing/2014/main" val="1579359191"/>
                    </a:ext>
                  </a:extLst>
                </a:gridCol>
                <a:gridCol w="4626877">
                  <a:extLst>
                    <a:ext uri="{9D8B030D-6E8A-4147-A177-3AD203B41FA5}">
                      <a16:colId xmlns:a16="http://schemas.microsoft.com/office/drawing/2014/main" val="1159687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Préposition en allemand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Traduction(s) en français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554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 err="1"/>
                        <a:t>durch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à</a:t>
                      </a:r>
                      <a:r>
                        <a:rPr lang="fr-CH" dirty="0"/>
                        <a:t> </a:t>
                      </a:r>
                      <a:r>
                        <a:rPr lang="fr-CH" b="1" i="0" dirty="0"/>
                        <a:t>travers</a:t>
                      </a:r>
                      <a:r>
                        <a:rPr lang="fr-CH" dirty="0"/>
                        <a:t> / </a:t>
                      </a:r>
                      <a:r>
                        <a:rPr lang="fr-CH" b="1" dirty="0"/>
                        <a:t>par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747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 err="1"/>
                        <a:t>für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pour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940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 err="1"/>
                        <a:t>gegen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contre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160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 err="1"/>
                        <a:t>ohne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sans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68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b="1" dirty="0"/>
                        <a:t>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autour de </a:t>
                      </a:r>
                      <a:r>
                        <a:rPr lang="fr-CH" dirty="0"/>
                        <a:t>/ </a:t>
                      </a:r>
                      <a:r>
                        <a:rPr lang="fr-CH" b="1" dirty="0"/>
                        <a:t>à</a:t>
                      </a:r>
                      <a:r>
                        <a:rPr lang="fr-CH" dirty="0"/>
                        <a:t> (heure)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981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73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E9EC21-68D4-BD49-01F6-486D837C9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2) Quelques exemples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2AEF4E-1466-503E-D574-B37BE868D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404723" cy="4195481"/>
          </a:xfrm>
        </p:spPr>
        <p:txBody>
          <a:bodyPr/>
          <a:lstStyle/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Er </a:t>
            </a:r>
            <a:r>
              <a:rPr lang="fr-CH" b="1" dirty="0" err="1">
                <a:solidFill>
                  <a:srgbClr val="FFFF00"/>
                </a:solidFill>
              </a:rPr>
              <a:t>geht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durch</a:t>
            </a:r>
            <a:r>
              <a:rPr lang="fr-CH" b="1" dirty="0">
                <a:solidFill>
                  <a:srgbClr val="FFFF00"/>
                </a:solidFill>
              </a:rPr>
              <a:t> den Park.	</a:t>
            </a:r>
            <a:r>
              <a:rPr lang="fr-CH" b="1" dirty="0"/>
              <a:t>			(Il passe par le parc.)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Das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Geschenk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ist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für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dich</a:t>
            </a:r>
            <a:r>
              <a:rPr lang="fr-CH" b="1" dirty="0">
                <a:solidFill>
                  <a:srgbClr val="FFFF00"/>
                </a:solidFill>
              </a:rPr>
              <a:t>.	</a:t>
            </a:r>
            <a:r>
              <a:rPr lang="fr-CH" b="1" dirty="0"/>
              <a:t>			(Le cadeau est pour toi.)</a:t>
            </a:r>
          </a:p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F.C. Bayern </a:t>
            </a:r>
            <a:r>
              <a:rPr lang="fr-CH" b="1" dirty="0" err="1">
                <a:solidFill>
                  <a:srgbClr val="FFFF00"/>
                </a:solidFill>
              </a:rPr>
              <a:t>spielt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gegen</a:t>
            </a:r>
            <a:r>
              <a:rPr lang="fr-CH" b="1" dirty="0">
                <a:solidFill>
                  <a:srgbClr val="FFFF00"/>
                </a:solidFill>
              </a:rPr>
              <a:t> Dortmund.</a:t>
            </a:r>
            <a:r>
              <a:rPr lang="fr-CH" b="1" dirty="0"/>
              <a:t>	(Le Bayern joue contre Dortmund.)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Ich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trinke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Wasser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ohne</a:t>
            </a:r>
            <a:r>
              <a:rPr lang="fr-CH" b="1" dirty="0">
                <a:solidFill>
                  <a:srgbClr val="FFFF00"/>
                </a:solidFill>
              </a:rPr>
              <a:t> Gas.	</a:t>
            </a:r>
            <a:r>
              <a:rPr lang="fr-CH" b="1" dirty="0"/>
              <a:t>		(Je bois de l’eau sans gaz.)</a:t>
            </a:r>
          </a:p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Der Bus </a:t>
            </a:r>
            <a:r>
              <a:rPr lang="fr-CH" b="1" dirty="0" err="1">
                <a:solidFill>
                  <a:srgbClr val="FFFF00"/>
                </a:solidFill>
              </a:rPr>
              <a:t>kommt</a:t>
            </a:r>
            <a:r>
              <a:rPr lang="fr-CH" b="1" dirty="0">
                <a:solidFill>
                  <a:srgbClr val="FFFF00"/>
                </a:solidFill>
              </a:rPr>
              <a:t> um 17.13Uhr an.	</a:t>
            </a:r>
            <a:r>
              <a:rPr lang="fr-CH" b="1" dirty="0"/>
              <a:t>	(Le bus arrive à 17h13.)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Ich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laufe</a:t>
            </a:r>
            <a:r>
              <a:rPr lang="fr-CH" b="1" dirty="0">
                <a:solidFill>
                  <a:srgbClr val="FFFF00"/>
                </a:solidFill>
              </a:rPr>
              <a:t> um </a:t>
            </a:r>
            <a:r>
              <a:rPr lang="fr-CH" b="1" dirty="0" err="1">
                <a:solidFill>
                  <a:srgbClr val="FFFF00"/>
                </a:solidFill>
              </a:rPr>
              <a:t>das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Haus</a:t>
            </a:r>
            <a:r>
              <a:rPr lang="fr-CH" b="1" dirty="0">
                <a:solidFill>
                  <a:srgbClr val="FFFF00"/>
                </a:solidFill>
              </a:rPr>
              <a:t> (</a:t>
            </a:r>
            <a:r>
              <a:rPr lang="fr-CH" b="1" dirty="0" err="1">
                <a:solidFill>
                  <a:srgbClr val="FFFF00"/>
                </a:solidFill>
              </a:rPr>
              <a:t>herum</a:t>
            </a:r>
            <a:r>
              <a:rPr lang="fr-CH" b="1" dirty="0">
                <a:solidFill>
                  <a:srgbClr val="FFFF00"/>
                </a:solidFill>
              </a:rPr>
              <a:t>).	</a:t>
            </a:r>
            <a:r>
              <a:rPr lang="fr-CH" b="1" dirty="0"/>
              <a:t>	(Je cours autour de la maison.)</a:t>
            </a:r>
          </a:p>
        </p:txBody>
      </p:sp>
    </p:spTree>
    <p:extLst>
      <p:ext uri="{BB962C8B-B14F-4D97-AF65-F5344CB8AC3E}">
        <p14:creationId xmlns:p14="http://schemas.microsoft.com/office/powerpoint/2010/main" val="262826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66CA7B-4DA2-2AB0-1652-93E8BCB75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3) Les prépositions «mixtes»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549921-74F7-5CFF-7035-78914473D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21" y="1572358"/>
            <a:ext cx="8946541" cy="4195481"/>
          </a:xfrm>
        </p:spPr>
        <p:txBody>
          <a:bodyPr/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prstClr val="white"/>
                </a:solidFill>
              </a:rPr>
              <a:t>Ces prépositions sont dites</a:t>
            </a:r>
            <a:r>
              <a:rPr lang="fr-FR" b="1" dirty="0">
                <a:solidFill>
                  <a:prstClr val="white"/>
                </a:solidFill>
              </a:rPr>
              <a:t> « mixtes »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prstClr val="white"/>
                </a:solidFill>
              </a:rPr>
              <a:t>Quand on exprime un </a:t>
            </a:r>
            <a:r>
              <a:rPr lang="fr-FR" b="1" dirty="0">
                <a:solidFill>
                  <a:prstClr val="white"/>
                </a:solidFill>
              </a:rPr>
              <a:t>déplacement, </a:t>
            </a:r>
            <a:r>
              <a:rPr lang="fr-FR" dirty="0">
                <a:solidFill>
                  <a:prstClr val="white"/>
                </a:solidFill>
              </a:rPr>
              <a:t>elles sont suivies de l’</a:t>
            </a:r>
            <a:r>
              <a:rPr lang="fr-FR" b="1" dirty="0">
                <a:solidFill>
                  <a:prstClr val="white"/>
                </a:solidFill>
              </a:rPr>
              <a:t>accusatif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prstClr val="white"/>
                </a:solidFill>
              </a:rPr>
              <a:t>Quand on exprime un </a:t>
            </a:r>
            <a:r>
              <a:rPr lang="fr-FR" b="1" dirty="0">
                <a:solidFill>
                  <a:prstClr val="white"/>
                </a:solidFill>
              </a:rPr>
              <a:t>stationnement, </a:t>
            </a:r>
            <a:r>
              <a:rPr lang="fr-FR" dirty="0">
                <a:solidFill>
                  <a:prstClr val="white"/>
                </a:solidFill>
              </a:rPr>
              <a:t>elles sont suivies du </a:t>
            </a:r>
            <a:r>
              <a:rPr lang="fr-FR" b="1" dirty="0">
                <a:solidFill>
                  <a:prstClr val="white"/>
                </a:solidFill>
              </a:rPr>
              <a:t>datif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32E9D3C7-E08C-5773-4040-D6CC574AB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194477"/>
              </p:ext>
            </p:extLst>
          </p:nvPr>
        </p:nvGraphicFramePr>
        <p:xfrm>
          <a:off x="1405791" y="2972888"/>
          <a:ext cx="8128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48">
                  <a:extLst>
                    <a:ext uri="{9D8B030D-6E8A-4147-A177-3AD203B41FA5}">
                      <a16:colId xmlns:a16="http://schemas.microsoft.com/office/drawing/2014/main" val="4105373262"/>
                    </a:ext>
                  </a:extLst>
                </a:gridCol>
                <a:gridCol w="4527952">
                  <a:extLst>
                    <a:ext uri="{9D8B030D-6E8A-4147-A177-3AD203B41FA5}">
                      <a16:colId xmlns:a16="http://schemas.microsoft.com/office/drawing/2014/main" val="3712676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Préposition en allemand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Traduction(s) en français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602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à / au bord de / contre (le mur)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46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auf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090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hinter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derrière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378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dans / dedans / à (villes) / en (pays)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77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neben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à côté 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860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über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au-dessus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608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unter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en-dessous / sous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816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vor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devant (local) / avant (temporel)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3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zwischen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entre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89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F26284-9E7F-E46C-4E16-004BE784B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3) Quelques exemples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C7C62F-140F-574D-B52B-35765A6F2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803911" cy="4195481"/>
          </a:xfrm>
        </p:spPr>
        <p:txBody>
          <a:bodyPr/>
          <a:lstStyle/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Das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Foto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hängt</a:t>
            </a:r>
            <a:r>
              <a:rPr lang="fr-CH" b="1" dirty="0">
                <a:solidFill>
                  <a:srgbClr val="FFFF00"/>
                </a:solidFill>
              </a:rPr>
              <a:t> an der </a:t>
            </a:r>
            <a:r>
              <a:rPr lang="fr-CH" b="1" dirty="0" err="1">
                <a:solidFill>
                  <a:srgbClr val="FFFF00"/>
                </a:solidFill>
              </a:rPr>
              <a:t>Wand</a:t>
            </a:r>
            <a:r>
              <a:rPr lang="fr-CH" b="1" dirty="0">
                <a:solidFill>
                  <a:srgbClr val="FFFF00"/>
                </a:solidFill>
              </a:rPr>
              <a:t>.	</a:t>
            </a:r>
            <a:r>
              <a:rPr lang="fr-CH" b="1" dirty="0"/>
              <a:t>		(La photo est accrochée au mur.)</a:t>
            </a:r>
          </a:p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Leg bitte </a:t>
            </a:r>
            <a:r>
              <a:rPr lang="fr-CH" b="1" dirty="0" err="1">
                <a:solidFill>
                  <a:srgbClr val="FFFF00"/>
                </a:solidFill>
              </a:rPr>
              <a:t>das</a:t>
            </a:r>
            <a:r>
              <a:rPr lang="fr-CH" b="1" dirty="0">
                <a:solidFill>
                  <a:srgbClr val="FFFF00"/>
                </a:solidFill>
              </a:rPr>
              <a:t> Buch </a:t>
            </a:r>
            <a:r>
              <a:rPr lang="fr-CH" b="1" dirty="0" err="1">
                <a:solidFill>
                  <a:srgbClr val="FFFF00"/>
                </a:solidFill>
              </a:rPr>
              <a:t>auf</a:t>
            </a:r>
            <a:r>
              <a:rPr lang="fr-CH" b="1" dirty="0">
                <a:solidFill>
                  <a:srgbClr val="FFFF00"/>
                </a:solidFill>
              </a:rPr>
              <a:t> den </a:t>
            </a:r>
            <a:r>
              <a:rPr lang="fr-CH" b="1" dirty="0" err="1">
                <a:solidFill>
                  <a:srgbClr val="FFFF00"/>
                </a:solidFill>
              </a:rPr>
              <a:t>Tisch</a:t>
            </a:r>
            <a:r>
              <a:rPr lang="fr-CH" b="1" dirty="0">
                <a:solidFill>
                  <a:srgbClr val="FFFF00"/>
                </a:solidFill>
              </a:rPr>
              <a:t>.</a:t>
            </a:r>
            <a:r>
              <a:rPr lang="fr-CH" b="1" dirty="0"/>
              <a:t>		(Pose le livre sur la table, </a:t>
            </a:r>
            <a:r>
              <a:rPr lang="fr-CH" b="1" dirty="0" err="1"/>
              <a:t>stpl</a:t>
            </a:r>
            <a:r>
              <a:rPr lang="fr-CH" b="1" dirty="0"/>
              <a:t>.)</a:t>
            </a:r>
          </a:p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Du </a:t>
            </a:r>
            <a:r>
              <a:rPr lang="fr-CH" b="1" dirty="0" err="1">
                <a:solidFill>
                  <a:srgbClr val="FFFF00"/>
                </a:solidFill>
              </a:rPr>
              <a:t>stehst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hinter</a:t>
            </a:r>
            <a:r>
              <a:rPr lang="fr-CH" b="1" dirty="0">
                <a:solidFill>
                  <a:srgbClr val="FFFF00"/>
                </a:solidFill>
              </a:rPr>
              <a:t> mir.				</a:t>
            </a:r>
            <a:r>
              <a:rPr lang="fr-CH" b="1" dirty="0"/>
              <a:t>	(Tu te tiens derrière moi.)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Ich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wohne</a:t>
            </a:r>
            <a:r>
              <a:rPr lang="fr-CH" b="1" dirty="0">
                <a:solidFill>
                  <a:srgbClr val="FFFF00"/>
                </a:solidFill>
              </a:rPr>
              <a:t> in der Schweiz.		</a:t>
            </a:r>
            <a:r>
              <a:rPr lang="fr-CH" b="1" dirty="0"/>
              <a:t>		(J’habite en Suisse.)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Ich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sitze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neben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meinem</a:t>
            </a:r>
            <a:r>
              <a:rPr lang="fr-CH" b="1" dirty="0">
                <a:solidFill>
                  <a:srgbClr val="FFFF00"/>
                </a:solidFill>
              </a:rPr>
              <a:t> Freund.	</a:t>
            </a:r>
            <a:r>
              <a:rPr lang="fr-CH" b="1" dirty="0"/>
              <a:t>	(Je suis assis à côté de mon ami.)</a:t>
            </a:r>
          </a:p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Die Lampe </a:t>
            </a:r>
            <a:r>
              <a:rPr lang="fr-CH" b="1" dirty="0" err="1">
                <a:solidFill>
                  <a:srgbClr val="FFFF00"/>
                </a:solidFill>
              </a:rPr>
              <a:t>hängt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über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dem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Tisch</a:t>
            </a:r>
            <a:r>
              <a:rPr lang="fr-CH" b="1" dirty="0">
                <a:solidFill>
                  <a:srgbClr val="FFFF00"/>
                </a:solidFill>
              </a:rPr>
              <a:t>.	</a:t>
            </a:r>
            <a:r>
              <a:rPr lang="fr-CH" b="1" dirty="0"/>
              <a:t>(La lampe est accrochée au dessus de la table.)</a:t>
            </a:r>
          </a:p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Die </a:t>
            </a:r>
            <a:r>
              <a:rPr lang="fr-CH" b="1" dirty="0" err="1">
                <a:solidFill>
                  <a:srgbClr val="FFFF00"/>
                </a:solidFill>
              </a:rPr>
              <a:t>Katze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liegt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unter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dem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Tisch</a:t>
            </a:r>
            <a:r>
              <a:rPr lang="fr-CH" b="1" dirty="0">
                <a:solidFill>
                  <a:srgbClr val="FFFF00"/>
                </a:solidFill>
              </a:rPr>
              <a:t>.	</a:t>
            </a:r>
            <a:r>
              <a:rPr lang="fr-CH" b="1" dirty="0"/>
              <a:t>	(Le chat est couché sous la table.)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Ich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stehe</a:t>
            </a:r>
            <a:r>
              <a:rPr lang="fr-CH" b="1" dirty="0">
                <a:solidFill>
                  <a:srgbClr val="FFFF00"/>
                </a:solidFill>
              </a:rPr>
              <a:t> vor der </a:t>
            </a:r>
            <a:r>
              <a:rPr lang="fr-CH" b="1" dirty="0" err="1">
                <a:solidFill>
                  <a:srgbClr val="FFFF00"/>
                </a:solidFill>
              </a:rPr>
              <a:t>Tür</a:t>
            </a:r>
            <a:r>
              <a:rPr lang="fr-CH" b="1" dirty="0">
                <a:solidFill>
                  <a:srgbClr val="FFFF00"/>
                </a:solidFill>
              </a:rPr>
              <a:t>.</a:t>
            </a:r>
            <a:r>
              <a:rPr lang="fr-CH" b="1" dirty="0"/>
              <a:t>					(Je me tiens devant la porte.)</a:t>
            </a:r>
          </a:p>
          <a:p>
            <a:pPr marL="0" indent="0">
              <a:buNone/>
            </a:pPr>
            <a:r>
              <a:rPr lang="fr-CH" b="1" dirty="0">
                <a:solidFill>
                  <a:srgbClr val="FFFF00"/>
                </a:solidFill>
              </a:rPr>
              <a:t>Der Hund </a:t>
            </a:r>
            <a:r>
              <a:rPr lang="fr-CH" b="1" dirty="0" err="1">
                <a:solidFill>
                  <a:srgbClr val="FFFF00"/>
                </a:solidFill>
              </a:rPr>
              <a:t>liegt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zwischen</a:t>
            </a:r>
            <a:r>
              <a:rPr lang="fr-CH" b="1" dirty="0">
                <a:solidFill>
                  <a:srgbClr val="FFFF00"/>
                </a:solidFill>
              </a:rPr>
              <a:t> den </a:t>
            </a:r>
            <a:r>
              <a:rPr lang="fr-CH" b="1" dirty="0" err="1">
                <a:solidFill>
                  <a:srgbClr val="FFFF00"/>
                </a:solidFill>
              </a:rPr>
              <a:t>Bäumen</a:t>
            </a:r>
            <a:r>
              <a:rPr lang="fr-CH" b="1" dirty="0">
                <a:solidFill>
                  <a:srgbClr val="FFFF00"/>
                </a:solidFill>
              </a:rPr>
              <a:t>. </a:t>
            </a:r>
            <a:r>
              <a:rPr lang="fr-CH" b="1" dirty="0"/>
              <a:t>(Le chien est couché entre les arbres.)</a:t>
            </a:r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973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920</Words>
  <Application>Microsoft Office PowerPoint</Application>
  <PresentationFormat>Grand écran</PresentationFormat>
  <Paragraphs>126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Ressource d’apprentissage 8</vt:lpstr>
      <vt:lpstr>Les prépositions - Introduction</vt:lpstr>
      <vt:lpstr>Les prépositions en allemand</vt:lpstr>
      <vt:lpstr>1) Les prépositions suivies du datif</vt:lpstr>
      <vt:lpstr>1) Quelques exemples </vt:lpstr>
      <vt:lpstr>2) Les prépositions suivies de l’accusatif</vt:lpstr>
      <vt:lpstr>2) Quelques exemples</vt:lpstr>
      <vt:lpstr>3) Les prépositions «mixtes»</vt:lpstr>
      <vt:lpstr>3) Quelques exemples</vt:lpstr>
      <vt:lpstr>Les verbes de position Stellungsverben</vt:lpstr>
      <vt:lpstr>Verbes de position / Stellungsverben </vt:lpstr>
      <vt:lpstr>Bon travail 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Ressource d’apprentissage 7</dc:title>
  <dc:creator>Alexei Porret</dc:creator>
  <cp:lastModifiedBy>Alexei Porret</cp:lastModifiedBy>
  <cp:revision>8</cp:revision>
  <dcterms:created xsi:type="dcterms:W3CDTF">2022-05-10T09:22:38Z</dcterms:created>
  <dcterms:modified xsi:type="dcterms:W3CDTF">2022-05-30T13:02:59Z</dcterms:modified>
</cp:coreProperties>
</file>