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881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338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14203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590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80911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6926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90357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15368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744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7963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5654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475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8019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991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1243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0126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354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06924DF-D605-41F3-B1E9-2C619BDE0C51}" type="datetimeFigureOut">
              <a:rPr lang="fr-CH" smtClean="0"/>
              <a:t>26.04.2022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A7E60-EC86-4065-9A5C-6F85D7595A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63109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9E6BB-33B0-442D-AC5F-32D7AAD85F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Ressource d’apprentissage 5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71B0ED-1B76-4536-885A-513300E3F9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/>
              <a:t>Le système nominal 1 - Les cas grammaticaux et </a:t>
            </a:r>
            <a:r>
              <a:rPr lang="fr-CH"/>
              <a:t>les déterminants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2888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81064-7BAE-4731-A16E-5CB1ECFC2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cas, c’est quoi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711757-C7D3-4CD6-8DBB-A17EB2B8B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En français, nous ne connaissons pas les «cas». Pourtant, dans l’histoire de notre langue, nous les avons connu. En ancien français, il en restait deux : Le cas sujet et le cas objet. </a:t>
            </a:r>
          </a:p>
          <a:p>
            <a:r>
              <a:rPr lang="fr-CH" dirty="0"/>
              <a:t>L’allemand, le grec et le russe notamment, connaissent aujourd’hui encore l’emploi des «cas»</a:t>
            </a:r>
          </a:p>
          <a:p>
            <a:r>
              <a:rPr lang="fr-CH" dirty="0"/>
              <a:t>La langue allemande dispose de 4 cas :</a:t>
            </a:r>
          </a:p>
          <a:p>
            <a:pPr lvl="1"/>
            <a:r>
              <a:rPr lang="fr-CH" dirty="0"/>
              <a:t>Le nominatif</a:t>
            </a:r>
          </a:p>
          <a:p>
            <a:pPr lvl="1"/>
            <a:r>
              <a:rPr lang="fr-CH" dirty="0"/>
              <a:t>L’accusatif</a:t>
            </a:r>
          </a:p>
          <a:p>
            <a:pPr lvl="1"/>
            <a:r>
              <a:rPr lang="fr-CH" dirty="0"/>
              <a:t>Le datif</a:t>
            </a:r>
          </a:p>
          <a:p>
            <a:pPr lvl="1"/>
            <a:r>
              <a:rPr lang="fr-CH" dirty="0"/>
              <a:t>Le génitif </a:t>
            </a:r>
          </a:p>
          <a:p>
            <a:pPr lvl="1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852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CFF01B-DB8F-443B-89E0-AA0A69675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cas, c’est quoi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92F75D-21CF-4C7F-AB10-8C67A1583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Mais au juste ? C’est quoi, un «cas» ?</a:t>
            </a:r>
          </a:p>
          <a:p>
            <a:endParaRPr lang="fr-CH" dirty="0"/>
          </a:p>
          <a:p>
            <a:r>
              <a:rPr lang="fr-CH" dirty="0"/>
              <a:t>Un cas grammatical correspond à la fonction grammaticale occupée par le nom concerné. </a:t>
            </a:r>
          </a:p>
          <a:p>
            <a:r>
              <a:rPr lang="fr-CH" dirty="0"/>
              <a:t>En français, nous connaissons 5 fonctions principales</a:t>
            </a:r>
          </a:p>
          <a:p>
            <a:r>
              <a:rPr lang="fr-CH" dirty="0"/>
              <a:t>Le sujet </a:t>
            </a:r>
          </a:p>
          <a:p>
            <a:r>
              <a:rPr lang="fr-CH" dirty="0"/>
              <a:t>L’attribut du sujet (ou la «suite d’être») (Att S)</a:t>
            </a:r>
          </a:p>
          <a:p>
            <a:r>
              <a:rPr lang="fr-CH" dirty="0"/>
              <a:t>Le complément de verbe direct (CVD)</a:t>
            </a:r>
          </a:p>
          <a:p>
            <a:r>
              <a:rPr lang="fr-CH" dirty="0"/>
              <a:t>Le complément de verbe indirect (CVI)</a:t>
            </a:r>
          </a:p>
          <a:p>
            <a:r>
              <a:rPr lang="fr-CH" dirty="0"/>
              <a:t>Le complément du nom (CN)</a:t>
            </a:r>
          </a:p>
        </p:txBody>
      </p:sp>
    </p:spTree>
    <p:extLst>
      <p:ext uri="{BB962C8B-B14F-4D97-AF65-F5344CB8AC3E}">
        <p14:creationId xmlns:p14="http://schemas.microsoft.com/office/powerpoint/2010/main" val="421533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A21E4-712C-4E5B-AE1B-B4E13C43A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Parallèle français / allemand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83491C-1134-4389-8F2F-C74E2FD2C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Il faut bien comprendre qu’on peut relier les fonctions françaises aux cas allemands sans aucune difficulté : voici le tableau d’équivalences :</a:t>
            </a:r>
          </a:p>
          <a:p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70AB286D-2C85-4270-935A-C3397F15E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764880"/>
              </p:ext>
            </p:extLst>
          </p:nvPr>
        </p:nvGraphicFramePr>
        <p:xfrm>
          <a:off x="1512582" y="3375460"/>
          <a:ext cx="8128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2604683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2299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Fonction française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Cas allemand correspondant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175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Sujet, Attribut du sujet </a:t>
                      </a:r>
                    </a:p>
                    <a:p>
                      <a:r>
                        <a:rPr lang="fr-CH" dirty="0"/>
                        <a:t>Analyse : «Qui est-ce qui 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Nominatif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375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CVD (</a:t>
                      </a:r>
                      <a:r>
                        <a:rPr lang="fr-CH" dirty="0" err="1"/>
                        <a:t>compl</a:t>
                      </a:r>
                      <a:r>
                        <a:rPr lang="fr-CH" dirty="0"/>
                        <a:t>. de verbe direct)</a:t>
                      </a:r>
                    </a:p>
                    <a:p>
                      <a:r>
                        <a:rPr lang="fr-CH" dirty="0"/>
                        <a:t>Analyse «Qui ?» ou «Quoi?»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Accusatif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103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CVI (</a:t>
                      </a:r>
                      <a:r>
                        <a:rPr lang="fr-CH" dirty="0" err="1"/>
                        <a:t>compl</a:t>
                      </a:r>
                      <a:r>
                        <a:rPr lang="fr-CH" dirty="0"/>
                        <a:t>. de verbe indirect)</a:t>
                      </a:r>
                    </a:p>
                    <a:p>
                      <a:r>
                        <a:rPr lang="fr-CH" dirty="0"/>
                        <a:t>Analyse: «à qui ?» ou «à quoi?»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Datif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644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CN (</a:t>
                      </a:r>
                      <a:r>
                        <a:rPr lang="fr-CH" dirty="0" err="1"/>
                        <a:t>compl</a:t>
                      </a:r>
                      <a:r>
                        <a:rPr lang="fr-CH" dirty="0"/>
                        <a:t>. de nom)</a:t>
                      </a:r>
                    </a:p>
                    <a:p>
                      <a:r>
                        <a:rPr lang="fr-CH" dirty="0"/>
                        <a:t>Analyse: «de qui ?» ou «de quoi?»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Génitif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60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98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1243B0-8FEA-4FED-8E06-066639DF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déterminants à tous les cas </a:t>
            </a:r>
            <a:br>
              <a:rPr lang="fr-CH" dirty="0"/>
            </a:br>
            <a:r>
              <a:rPr lang="fr-CH" dirty="0"/>
              <a:t>a) Les définis (der, die, </a:t>
            </a:r>
            <a:r>
              <a:rPr lang="fr-CH" dirty="0" err="1"/>
              <a:t>das</a:t>
            </a:r>
            <a:r>
              <a:rPr lang="fr-CH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B60E2D-7948-43C3-9C5C-A77E8ABC6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500441" cy="4195481"/>
          </a:xfrm>
        </p:spPr>
        <p:txBody>
          <a:bodyPr/>
          <a:lstStyle/>
          <a:p>
            <a:r>
              <a:rPr lang="fr-CH" dirty="0"/>
              <a:t>Voici le tableau lisant les articles (déterminants) définis en allemand à tous les cas </a:t>
            </a:r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r>
              <a:rPr lang="fr-CH" dirty="0"/>
              <a:t>* on ajoute un </a:t>
            </a:r>
            <a:r>
              <a:rPr lang="fr-CH" b="1" i="1" dirty="0"/>
              <a:t>n</a:t>
            </a:r>
            <a:r>
              <a:rPr lang="fr-CH" dirty="0"/>
              <a:t> final au nom, s’il n’y en a pas encore (den </a:t>
            </a:r>
            <a:r>
              <a:rPr lang="fr-CH" dirty="0" err="1"/>
              <a:t>Kinder</a:t>
            </a:r>
            <a:r>
              <a:rPr lang="fr-CH" b="1" u="sng" dirty="0" err="1"/>
              <a:t>n</a:t>
            </a:r>
            <a:r>
              <a:rPr lang="fr-CH" dirty="0"/>
              <a:t>)</a:t>
            </a:r>
          </a:p>
          <a:p>
            <a:r>
              <a:rPr lang="fr-CH" dirty="0"/>
              <a:t>** on ajoute un </a:t>
            </a:r>
            <a:r>
              <a:rPr lang="fr-CH" b="1" i="1" dirty="0"/>
              <a:t>s </a:t>
            </a:r>
            <a:r>
              <a:rPr lang="fr-CH" dirty="0"/>
              <a:t>final. (des </a:t>
            </a:r>
            <a:r>
              <a:rPr lang="fr-CH" dirty="0" err="1"/>
              <a:t>Lehrer</a:t>
            </a:r>
            <a:r>
              <a:rPr lang="fr-CH" b="1" u="sng" dirty="0" err="1"/>
              <a:t>s</a:t>
            </a:r>
            <a:r>
              <a:rPr lang="fr-CH" dirty="0"/>
              <a:t>, des </a:t>
            </a:r>
            <a:r>
              <a:rPr lang="fr-CH" dirty="0" err="1"/>
              <a:t>Schüler</a:t>
            </a:r>
            <a:r>
              <a:rPr lang="fr-CH" b="1" u="sng" dirty="0" err="1"/>
              <a:t>s</a:t>
            </a:r>
            <a:r>
              <a:rPr lang="fr-CH" dirty="0"/>
              <a:t>, …)</a:t>
            </a:r>
            <a:endParaRPr lang="fr-CH" b="1" i="1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D76B399-28A8-4893-841A-948955CDB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55102"/>
              </p:ext>
            </p:extLst>
          </p:nvPr>
        </p:nvGraphicFramePr>
        <p:xfrm>
          <a:off x="1588247" y="342900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1133209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0565466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6204026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899722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5890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féminin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neutre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pluriel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85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nominatif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das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753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accusatif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das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5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datif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den*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génitif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des**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des**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90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651B9-6C88-44B4-899C-4DF0450D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Les déterminants à tous les cas </a:t>
            </a:r>
            <a:br>
              <a:rPr lang="fr-CH" dirty="0"/>
            </a:br>
            <a:r>
              <a:rPr lang="fr-CH" dirty="0"/>
              <a:t>b) Les indéfinis (</a:t>
            </a:r>
            <a:r>
              <a:rPr lang="fr-CH" dirty="0" err="1"/>
              <a:t>ein</a:t>
            </a:r>
            <a:r>
              <a:rPr lang="fr-CH" dirty="0"/>
              <a:t>, </a:t>
            </a:r>
            <a:r>
              <a:rPr lang="fr-CH" dirty="0" err="1"/>
              <a:t>eine</a:t>
            </a:r>
            <a:r>
              <a:rPr lang="fr-CH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4AD652-B679-48B3-BDD9-6B5401689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H" dirty="0"/>
              <a:t>Voici le tableau lisant les articles (déterminants) indéfinis en allemand à tous les cas. </a:t>
            </a:r>
            <a:r>
              <a:rPr lang="fr-CH" b="1" dirty="0"/>
              <a:t>Les terminaisons sont quasiment toutes identiques aux article définis !</a:t>
            </a:r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r>
              <a:rPr lang="fr-CH" dirty="0"/>
              <a:t>* on ajoute un </a:t>
            </a:r>
            <a:r>
              <a:rPr lang="fr-CH" b="1" i="1" dirty="0"/>
              <a:t>n</a:t>
            </a:r>
            <a:r>
              <a:rPr lang="fr-CH" dirty="0"/>
              <a:t> final au nom, s’il n’y en a pas encore (den </a:t>
            </a:r>
            <a:r>
              <a:rPr lang="fr-CH" dirty="0" err="1"/>
              <a:t>Kinder</a:t>
            </a:r>
            <a:r>
              <a:rPr lang="fr-CH" b="1" u="sng" dirty="0" err="1"/>
              <a:t>n</a:t>
            </a:r>
            <a:r>
              <a:rPr lang="fr-CH" dirty="0"/>
              <a:t>)</a:t>
            </a:r>
          </a:p>
          <a:p>
            <a:r>
              <a:rPr lang="fr-CH" dirty="0"/>
              <a:t>** on ajoute un </a:t>
            </a:r>
            <a:r>
              <a:rPr lang="fr-CH" b="1" i="1" dirty="0"/>
              <a:t>s </a:t>
            </a:r>
            <a:r>
              <a:rPr lang="fr-CH" dirty="0"/>
              <a:t>final. (des </a:t>
            </a:r>
            <a:r>
              <a:rPr lang="fr-CH" dirty="0" err="1"/>
              <a:t>Lehrer</a:t>
            </a:r>
            <a:r>
              <a:rPr lang="fr-CH" b="1" u="sng" dirty="0" err="1"/>
              <a:t>s</a:t>
            </a:r>
            <a:r>
              <a:rPr lang="fr-CH" dirty="0"/>
              <a:t>, des </a:t>
            </a:r>
            <a:r>
              <a:rPr lang="fr-CH" dirty="0" err="1"/>
              <a:t>Schüler</a:t>
            </a:r>
            <a:r>
              <a:rPr lang="fr-CH" b="1" u="sng" dirty="0" err="1"/>
              <a:t>s</a:t>
            </a:r>
            <a:r>
              <a:rPr lang="fr-CH" dirty="0"/>
              <a:t>, …)</a:t>
            </a:r>
            <a:endParaRPr lang="fr-CH" b="1" i="1" dirty="0"/>
          </a:p>
          <a:p>
            <a:r>
              <a:rPr lang="fr-CH" dirty="0"/>
              <a:t>*** il n’y a pas de déterminant au pluriel ! (article zéro – </a:t>
            </a:r>
            <a:r>
              <a:rPr lang="fr-CH" dirty="0" err="1"/>
              <a:t>Nullartikel</a:t>
            </a:r>
            <a:r>
              <a:rPr lang="fr-CH" dirty="0"/>
              <a:t>) </a:t>
            </a:r>
          </a:p>
          <a:p>
            <a:endParaRPr lang="fr-CH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F6D1CAC4-93B3-49C3-A83E-88B3C37F7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446668"/>
              </p:ext>
            </p:extLst>
          </p:nvPr>
        </p:nvGraphicFramePr>
        <p:xfrm>
          <a:off x="1512582" y="293818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1133209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0565466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6204026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7899722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5890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féminin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neutre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pluriel***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85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nominatif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753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accusatif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5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datif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-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génitif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eines</a:t>
                      </a:r>
                      <a:r>
                        <a:rPr lang="fr-CH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eines</a:t>
                      </a:r>
                      <a:r>
                        <a:rPr lang="fr-CH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20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65195F-F7E4-4E7C-82BF-9D92010B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Petit exercice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0D5276-B2E1-46AF-9193-99F66D40D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A toi de décider à quel cas, quel genre et quel nombre sont déclinés les mots suivants :</a:t>
            </a:r>
          </a:p>
          <a:p>
            <a:endParaRPr lang="fr-CH" dirty="0"/>
          </a:p>
          <a:p>
            <a:r>
              <a:rPr lang="fr-CH" dirty="0"/>
              <a:t>Exemple : 	</a:t>
            </a:r>
            <a:r>
              <a:rPr lang="fr-CH" dirty="0" err="1"/>
              <a:t>dem</a:t>
            </a:r>
            <a:r>
              <a:rPr lang="fr-CH" dirty="0"/>
              <a:t> </a:t>
            </a:r>
            <a:r>
              <a:rPr lang="fr-CH" dirty="0" err="1"/>
              <a:t>Haus</a:t>
            </a:r>
            <a:r>
              <a:rPr lang="fr-CH" dirty="0"/>
              <a:t>	(datif, neutre, singulier)</a:t>
            </a:r>
          </a:p>
          <a:p>
            <a:pPr marL="1371600" lvl="3" indent="0">
              <a:buNone/>
            </a:pPr>
            <a:r>
              <a:rPr lang="fr-CH" sz="2000" dirty="0"/>
              <a:t>	die Kinder</a:t>
            </a:r>
          </a:p>
          <a:p>
            <a:pPr marL="1371600" lvl="3" indent="0">
              <a:buNone/>
            </a:pPr>
            <a:r>
              <a:rPr lang="fr-CH" sz="2000" dirty="0"/>
              <a:t>	der Mann</a:t>
            </a:r>
          </a:p>
          <a:p>
            <a:pPr marL="1371600" lvl="3" indent="0">
              <a:buNone/>
            </a:pPr>
            <a:r>
              <a:rPr lang="fr-CH" sz="2000" dirty="0"/>
              <a:t>	</a:t>
            </a:r>
            <a:r>
              <a:rPr lang="fr-CH" sz="2000" dirty="0" err="1"/>
              <a:t>das</a:t>
            </a:r>
            <a:r>
              <a:rPr lang="fr-CH" sz="2000" dirty="0"/>
              <a:t> Buch</a:t>
            </a:r>
          </a:p>
          <a:p>
            <a:pPr marL="1371600" lvl="3" indent="0">
              <a:buNone/>
            </a:pPr>
            <a:r>
              <a:rPr lang="fr-CH" sz="2000" dirty="0"/>
              <a:t>	den Baum</a:t>
            </a:r>
          </a:p>
          <a:p>
            <a:pPr marL="1371600" lvl="3" indent="0">
              <a:buNone/>
            </a:pPr>
            <a:r>
              <a:rPr lang="fr-CH" sz="2000" dirty="0"/>
              <a:t>	des </a:t>
            </a:r>
            <a:r>
              <a:rPr lang="fr-CH" sz="2000" dirty="0" err="1"/>
              <a:t>Museums</a:t>
            </a:r>
            <a:endParaRPr lang="fr-CH" sz="2000" dirty="0"/>
          </a:p>
          <a:p>
            <a:pPr marL="1371600" lvl="3" indent="0">
              <a:buNone/>
            </a:pPr>
            <a:r>
              <a:rPr lang="fr-CH" sz="2000" dirty="0"/>
              <a:t>	die </a:t>
            </a:r>
            <a:r>
              <a:rPr lang="fr-CH" sz="2000" dirty="0" err="1"/>
              <a:t>Uhr</a:t>
            </a:r>
            <a:r>
              <a:rPr lang="fr-CH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6879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DC6517-3FF3-4DB3-B254-8A624085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Réponses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7555B2-8F9A-44C9-B2EB-3F558926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Et voici les réponses à l’exercice</a:t>
            </a:r>
          </a:p>
          <a:p>
            <a:endParaRPr lang="fr-CH" dirty="0"/>
          </a:p>
          <a:p>
            <a:r>
              <a:rPr lang="fr-CH" dirty="0"/>
              <a:t>Exemple : 	</a:t>
            </a:r>
            <a:r>
              <a:rPr lang="fr-CH" dirty="0" err="1"/>
              <a:t>dem</a:t>
            </a:r>
            <a:r>
              <a:rPr lang="fr-CH" dirty="0"/>
              <a:t> </a:t>
            </a:r>
            <a:r>
              <a:rPr lang="fr-CH" dirty="0" err="1"/>
              <a:t>Haus</a:t>
            </a:r>
            <a:r>
              <a:rPr lang="fr-CH" dirty="0"/>
              <a:t>		(datif, neutre, singulier)</a:t>
            </a:r>
          </a:p>
          <a:p>
            <a:pPr marL="1371600" lvl="3" indent="0">
              <a:buNone/>
            </a:pPr>
            <a:r>
              <a:rPr lang="fr-CH" sz="2000" dirty="0"/>
              <a:t>	die Kinder 		(nominatif ou accusatif, (neutre), pluriel)</a:t>
            </a:r>
          </a:p>
          <a:p>
            <a:pPr marL="1371600" lvl="3" indent="0">
              <a:buNone/>
            </a:pPr>
            <a:r>
              <a:rPr lang="fr-CH" sz="2000" dirty="0"/>
              <a:t>	der Mann 		(nominatif, masculin, singulier)</a:t>
            </a:r>
          </a:p>
          <a:p>
            <a:pPr marL="1371600" lvl="3" indent="0">
              <a:buNone/>
            </a:pPr>
            <a:r>
              <a:rPr lang="fr-CH" sz="2000" dirty="0"/>
              <a:t>	</a:t>
            </a:r>
            <a:r>
              <a:rPr lang="fr-CH" sz="2000" dirty="0" err="1"/>
              <a:t>das</a:t>
            </a:r>
            <a:r>
              <a:rPr lang="fr-CH" sz="2000" dirty="0"/>
              <a:t> Buch		(nominatif ou accusatif, neutre, singulier)</a:t>
            </a:r>
          </a:p>
          <a:p>
            <a:pPr marL="1371600" lvl="3" indent="0">
              <a:buNone/>
            </a:pPr>
            <a:r>
              <a:rPr lang="fr-CH" sz="2000" dirty="0"/>
              <a:t>	den Baum		(accusatif, masculin, singulier)</a:t>
            </a:r>
          </a:p>
          <a:p>
            <a:pPr marL="1371600" lvl="3" indent="0">
              <a:buNone/>
            </a:pPr>
            <a:r>
              <a:rPr lang="fr-CH" sz="2000" dirty="0"/>
              <a:t>	des </a:t>
            </a:r>
            <a:r>
              <a:rPr lang="fr-CH" sz="2000" dirty="0" err="1"/>
              <a:t>Museums</a:t>
            </a:r>
            <a:r>
              <a:rPr lang="fr-CH" sz="2000" dirty="0"/>
              <a:t>	(génitif, neutre, singulier)</a:t>
            </a:r>
          </a:p>
          <a:p>
            <a:pPr marL="1371600" lvl="3" indent="0">
              <a:buNone/>
            </a:pPr>
            <a:r>
              <a:rPr lang="fr-CH" sz="2000" dirty="0"/>
              <a:t>	die </a:t>
            </a:r>
            <a:r>
              <a:rPr lang="fr-CH" sz="2000" dirty="0" err="1"/>
              <a:t>Uhr</a:t>
            </a:r>
            <a:r>
              <a:rPr lang="fr-CH" dirty="0"/>
              <a:t>			</a:t>
            </a:r>
            <a:r>
              <a:rPr lang="fr-CH" sz="2000" dirty="0"/>
              <a:t>(nominatif ou accusatif, féminin, singulier)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8900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E734B6-68DA-4830-BE0D-04B773EC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Bon travail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3AF407-B17D-4537-B5E0-1D6B632E4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Viel </a:t>
            </a:r>
            <a:r>
              <a:rPr lang="fr-CH" dirty="0" err="1"/>
              <a:t>Spass</a:t>
            </a:r>
            <a:r>
              <a:rPr lang="fr-CH" dirty="0"/>
              <a:t> </a:t>
            </a:r>
            <a:r>
              <a:rPr lang="fr-CH" dirty="0" err="1"/>
              <a:t>beim</a:t>
            </a:r>
            <a:r>
              <a:rPr lang="fr-CH" dirty="0"/>
              <a:t> </a:t>
            </a:r>
            <a:r>
              <a:rPr lang="fr-CH"/>
              <a:t>Deutschlernen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31089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650</Words>
  <Application>Microsoft Office PowerPoint</Application>
  <PresentationFormat>Grand écran</PresentationFormat>
  <Paragraphs>129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Ressource d’apprentissage 5</vt:lpstr>
      <vt:lpstr>Les cas, c’est quoi ?</vt:lpstr>
      <vt:lpstr>Les cas, c’est quoi ?</vt:lpstr>
      <vt:lpstr>Parallèle français / allemand</vt:lpstr>
      <vt:lpstr>Les déterminants à tous les cas  a) Les définis (der, die, das)</vt:lpstr>
      <vt:lpstr>Les déterminants à tous les cas  b) Les indéfinis (ein, eine)</vt:lpstr>
      <vt:lpstr>Petit exercice</vt:lpstr>
      <vt:lpstr>Réponses</vt:lpstr>
      <vt:lpstr>Bon travail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Ressource d’apprentissage 5</dc:title>
  <dc:creator>Alexei Porret</dc:creator>
  <cp:lastModifiedBy>Alexei Porret</cp:lastModifiedBy>
  <cp:revision>3</cp:revision>
  <dcterms:created xsi:type="dcterms:W3CDTF">2022-04-26T11:07:51Z</dcterms:created>
  <dcterms:modified xsi:type="dcterms:W3CDTF">2022-04-26T14:53:22Z</dcterms:modified>
</cp:coreProperties>
</file>