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59" r:id="rId9"/>
    <p:sldId id="260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2" y="3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10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1396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8129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8292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9049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9562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46287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41676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2931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134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7955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0844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30780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6478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9955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9983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4596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C9E7551-9D85-4312-AD24-2A452429F61B}" type="datetimeFigureOut">
              <a:rPr lang="fr-CH" smtClean="0"/>
              <a:t>27.06.2022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AB3D5-7A8B-4532-B31F-00772616950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48675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BF9463-93DF-B510-DF53-7C7762A234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Ressource d’apprentissage 9</a:t>
            </a:r>
            <a:endParaRPr lang="fr-CH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B13241-3DC5-C5F1-6E10-E8907D1B4F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LES ADJECTIFS : LE COMPARATIF ET LE SUPERLATIF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0236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DE4A1D-31AA-D22C-4993-D1480768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Bon travail !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A90162-4959-2C06-6387-192A476D3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Viel </a:t>
            </a:r>
            <a:r>
              <a:rPr lang="fr-CH" dirty="0" err="1"/>
              <a:t>Spass</a:t>
            </a:r>
            <a:r>
              <a:rPr lang="fr-CH" dirty="0"/>
              <a:t> </a:t>
            </a:r>
            <a:r>
              <a:rPr lang="fr-CH" dirty="0" err="1"/>
              <a:t>beim</a:t>
            </a:r>
            <a:r>
              <a:rPr lang="fr-CH" dirty="0"/>
              <a:t> </a:t>
            </a:r>
            <a:r>
              <a:rPr lang="fr-CH" dirty="0" err="1"/>
              <a:t>Deutschlernen</a:t>
            </a:r>
            <a:r>
              <a:rPr lang="fr-CH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5658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ED90E0-F72D-E4E5-8A57-A4282F48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comparatif</a:t>
            </a:r>
            <a:br>
              <a:rPr lang="fr-FR" dirty="0"/>
            </a:br>
            <a:r>
              <a:rPr lang="fr-FR" dirty="0"/>
              <a:t>Introduction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2DCCCA-2416-5007-31F0-83E77A03A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comparatif concerne les </a:t>
            </a:r>
            <a:r>
              <a:rPr lang="fr-FR" b="1" dirty="0"/>
              <a:t>adjectifs</a:t>
            </a:r>
            <a:endParaRPr lang="fr-FR" dirty="0"/>
          </a:p>
          <a:p>
            <a:r>
              <a:rPr lang="fr-FR" dirty="0"/>
              <a:t>On peut comparer de </a:t>
            </a:r>
            <a:r>
              <a:rPr lang="fr-FR" b="1" dirty="0"/>
              <a:t>trois manières</a:t>
            </a:r>
          </a:p>
          <a:p>
            <a:pPr lvl="1"/>
            <a:r>
              <a:rPr lang="fr-FR" dirty="0"/>
              <a:t>Au </a:t>
            </a:r>
            <a:r>
              <a:rPr lang="fr-FR" b="1" dirty="0"/>
              <a:t>positif</a:t>
            </a:r>
            <a:r>
              <a:rPr lang="fr-FR" dirty="0"/>
              <a:t> (plus… que)</a:t>
            </a:r>
          </a:p>
          <a:p>
            <a:pPr lvl="1"/>
            <a:r>
              <a:rPr lang="fr-FR" dirty="0"/>
              <a:t>Au </a:t>
            </a:r>
            <a:r>
              <a:rPr lang="fr-FR" b="1" dirty="0"/>
              <a:t>négatif</a:t>
            </a:r>
            <a:r>
              <a:rPr lang="fr-FR" dirty="0"/>
              <a:t> (moins… que)</a:t>
            </a:r>
          </a:p>
          <a:p>
            <a:pPr lvl="1"/>
            <a:r>
              <a:rPr lang="fr-FR" dirty="0"/>
              <a:t>A </a:t>
            </a:r>
            <a:r>
              <a:rPr lang="fr-FR" b="1" dirty="0"/>
              <a:t>l’égalité</a:t>
            </a:r>
            <a:r>
              <a:rPr lang="fr-FR" dirty="0"/>
              <a:t> (aussi… que)</a:t>
            </a:r>
          </a:p>
          <a:p>
            <a:pPr lvl="1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018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2950E-248B-9390-BF12-40DF30EB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comparatif</a:t>
            </a:r>
            <a:br>
              <a:rPr lang="fr-FR" dirty="0"/>
            </a:br>
            <a:r>
              <a:rPr lang="fr-FR" dirty="0"/>
              <a:t>L’adjectif au positif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C17EFB-441E-F55C-61BA-7D5838550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674506" cy="4195481"/>
          </a:xfrm>
        </p:spPr>
        <p:txBody>
          <a:bodyPr/>
          <a:lstStyle/>
          <a:p>
            <a:r>
              <a:rPr lang="fr-FR" dirty="0"/>
              <a:t>La comparaison au positif consiste simplement en un ajout du suffixe       « -er » à la fin de l’adjectif. </a:t>
            </a:r>
          </a:p>
          <a:p>
            <a:pPr lvl="1"/>
            <a:r>
              <a:rPr lang="fr-FR" dirty="0" err="1"/>
              <a:t>klein</a:t>
            </a:r>
            <a:r>
              <a:rPr lang="fr-FR" dirty="0"/>
              <a:t>			=&gt; </a:t>
            </a:r>
            <a:r>
              <a:rPr lang="fr-FR" dirty="0" err="1"/>
              <a:t>klein</a:t>
            </a:r>
            <a:r>
              <a:rPr lang="fr-FR" b="1" dirty="0" err="1"/>
              <a:t>er</a:t>
            </a:r>
            <a:endParaRPr lang="fr-FR" b="1" dirty="0"/>
          </a:p>
          <a:p>
            <a:pPr lvl="1"/>
            <a:r>
              <a:rPr lang="fr-FR" dirty="0" err="1"/>
              <a:t>langweilig</a:t>
            </a:r>
            <a:r>
              <a:rPr lang="fr-FR" dirty="0"/>
              <a:t> 	=&gt; </a:t>
            </a:r>
            <a:r>
              <a:rPr lang="fr-FR" dirty="0" err="1"/>
              <a:t>langweilig</a:t>
            </a:r>
            <a:r>
              <a:rPr lang="fr-FR" b="1" dirty="0" err="1"/>
              <a:t>er</a:t>
            </a:r>
            <a:endParaRPr lang="fr-FR" b="1" dirty="0"/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>
                <a:solidFill>
                  <a:prstClr val="white"/>
                </a:solidFill>
              </a:rPr>
              <a:t>Seule « spécialité » : Sur les adjectifs monosyllabiques (à une seule syllabe), on ajoute un Umlaut sur la voyelle du radical</a:t>
            </a:r>
          </a:p>
          <a:p>
            <a:pPr lvl="1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 err="1">
                <a:solidFill>
                  <a:prstClr val="white"/>
                </a:solidFill>
              </a:rPr>
              <a:t>gross</a:t>
            </a:r>
            <a:r>
              <a:rPr lang="fr-FR" dirty="0">
                <a:solidFill>
                  <a:prstClr val="white"/>
                </a:solidFill>
              </a:rPr>
              <a:t>			</a:t>
            </a:r>
            <a:r>
              <a:rPr lang="fr-FR" dirty="0">
                <a:solidFill>
                  <a:prstClr val="white"/>
                </a:solidFill>
                <a:sym typeface="Wingdings" panose="05000000000000000000" pitchFamily="2" charset="2"/>
              </a:rPr>
              <a:t>=&gt; </a:t>
            </a:r>
            <a:r>
              <a:rPr lang="fr-FR" dirty="0" err="1">
                <a:solidFill>
                  <a:prstClr val="white"/>
                </a:solidFill>
                <a:sym typeface="Wingdings" panose="05000000000000000000" pitchFamily="2" charset="2"/>
              </a:rPr>
              <a:t>gr</a:t>
            </a:r>
            <a:r>
              <a:rPr lang="fr-FR" b="1" dirty="0" err="1">
                <a:solidFill>
                  <a:srgbClr val="FFFF00"/>
                </a:solidFill>
                <a:sym typeface="Wingdings" panose="05000000000000000000" pitchFamily="2" charset="2"/>
              </a:rPr>
              <a:t>ö</a:t>
            </a:r>
            <a:r>
              <a:rPr lang="fr-FR" dirty="0" err="1">
                <a:solidFill>
                  <a:prstClr val="white"/>
                </a:solidFill>
                <a:sym typeface="Wingdings" panose="05000000000000000000" pitchFamily="2" charset="2"/>
              </a:rPr>
              <a:t>sser</a:t>
            </a:r>
            <a:endParaRPr lang="fr-FR" dirty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pPr lvl="1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>
                <a:solidFill>
                  <a:prstClr val="white"/>
                </a:solidFill>
                <a:sym typeface="Wingdings" panose="05000000000000000000" pitchFamily="2" charset="2"/>
              </a:rPr>
              <a:t>alt			=&gt; </a:t>
            </a:r>
            <a:r>
              <a:rPr lang="fr-FR" b="1" dirty="0" err="1">
                <a:solidFill>
                  <a:srgbClr val="FFFF00"/>
                </a:solidFill>
                <a:sym typeface="Wingdings" panose="05000000000000000000" pitchFamily="2" charset="2"/>
              </a:rPr>
              <a:t>ä</a:t>
            </a:r>
            <a:r>
              <a:rPr lang="fr-FR" dirty="0" err="1">
                <a:solidFill>
                  <a:prstClr val="white"/>
                </a:solidFill>
                <a:sym typeface="Wingdings" panose="05000000000000000000" pitchFamily="2" charset="2"/>
              </a:rPr>
              <a:t>lter</a:t>
            </a:r>
            <a:endParaRPr lang="fr-FR" dirty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12067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2950E-248B-9390-BF12-40DF30EB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comparatif</a:t>
            </a:r>
            <a:br>
              <a:rPr lang="fr-FR" dirty="0"/>
            </a:br>
            <a:r>
              <a:rPr lang="fr-FR" dirty="0"/>
              <a:t>L’adjectif au négatif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C17EFB-441E-F55C-61BA-7D5838550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674506" cy="4195481"/>
          </a:xfrm>
        </p:spPr>
        <p:txBody>
          <a:bodyPr/>
          <a:lstStyle/>
          <a:p>
            <a:r>
              <a:rPr lang="fr-FR" dirty="0"/>
              <a:t>La comparaison au négatif se forme sur le base « </a:t>
            </a:r>
            <a:r>
              <a:rPr lang="fr-FR" b="1" dirty="0" err="1"/>
              <a:t>weniger</a:t>
            </a:r>
            <a:r>
              <a:rPr lang="fr-FR" b="1" dirty="0"/>
              <a:t> + ADJ </a:t>
            </a:r>
            <a:r>
              <a:rPr lang="fr-FR" dirty="0"/>
              <a:t>» (moins + ADJ), la forme « </a:t>
            </a:r>
            <a:r>
              <a:rPr lang="fr-FR" dirty="0" err="1"/>
              <a:t>weniger</a:t>
            </a:r>
            <a:r>
              <a:rPr lang="fr-FR" dirty="0"/>
              <a:t> » est en elle-même le comparatif de « </a:t>
            </a:r>
            <a:r>
              <a:rPr lang="fr-FR" dirty="0" err="1"/>
              <a:t>wenig</a:t>
            </a:r>
            <a:r>
              <a:rPr lang="fr-FR" dirty="0"/>
              <a:t> », signifiant « peu »</a:t>
            </a:r>
          </a:p>
          <a:p>
            <a:pPr lvl="1"/>
            <a:r>
              <a:rPr lang="fr-FR" dirty="0" err="1"/>
              <a:t>klein</a:t>
            </a:r>
            <a:r>
              <a:rPr lang="fr-FR" dirty="0"/>
              <a:t>			=&gt; </a:t>
            </a:r>
            <a:r>
              <a:rPr lang="fr-FR" dirty="0" err="1"/>
              <a:t>weniger</a:t>
            </a:r>
            <a:r>
              <a:rPr lang="fr-FR" dirty="0"/>
              <a:t> </a:t>
            </a:r>
            <a:r>
              <a:rPr lang="fr-FR" dirty="0" err="1"/>
              <a:t>klein</a:t>
            </a:r>
            <a:endParaRPr lang="fr-FR" b="1" dirty="0"/>
          </a:p>
          <a:p>
            <a:pPr lvl="1"/>
            <a:r>
              <a:rPr lang="fr-FR" dirty="0" err="1"/>
              <a:t>langweilig</a:t>
            </a:r>
            <a:r>
              <a:rPr lang="fr-FR" dirty="0"/>
              <a:t> 	=&gt; </a:t>
            </a:r>
            <a:r>
              <a:rPr lang="fr-FR" dirty="0" err="1"/>
              <a:t>weniger</a:t>
            </a:r>
            <a:r>
              <a:rPr lang="fr-FR" dirty="0"/>
              <a:t> </a:t>
            </a:r>
            <a:r>
              <a:rPr lang="fr-FR" dirty="0" err="1"/>
              <a:t>langweilig</a:t>
            </a:r>
            <a:endParaRPr lang="fr-FR" dirty="0"/>
          </a:p>
          <a:p>
            <a:pPr lvl="1"/>
            <a:r>
              <a:rPr lang="fr-FR" dirty="0" err="1"/>
              <a:t>gross</a:t>
            </a:r>
            <a:r>
              <a:rPr lang="fr-FR" dirty="0"/>
              <a:t>			=&gt; </a:t>
            </a:r>
            <a:r>
              <a:rPr lang="fr-FR" dirty="0" err="1"/>
              <a:t>weniger</a:t>
            </a:r>
            <a:r>
              <a:rPr lang="fr-FR" dirty="0"/>
              <a:t> </a:t>
            </a:r>
            <a:r>
              <a:rPr lang="fr-FR" dirty="0" err="1"/>
              <a:t>gross</a:t>
            </a:r>
            <a:endParaRPr lang="fr-FR" dirty="0"/>
          </a:p>
          <a:p>
            <a:pPr marL="457200" lvl="1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401151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2950E-248B-9390-BF12-40DF30EB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comparatif</a:t>
            </a:r>
            <a:br>
              <a:rPr lang="fr-FR" dirty="0"/>
            </a:br>
            <a:r>
              <a:rPr lang="fr-FR" dirty="0"/>
              <a:t>L’adjectif à l’égalité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C17EFB-441E-F55C-61BA-7D5838550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674506" cy="4195481"/>
          </a:xfrm>
        </p:spPr>
        <p:txBody>
          <a:bodyPr/>
          <a:lstStyle/>
          <a:p>
            <a:r>
              <a:rPr lang="fr-FR" dirty="0"/>
              <a:t>Pour exprimer une égalité, on use de l’adjectif à sa forme de base accompagné de l’adverbe « </a:t>
            </a:r>
            <a:r>
              <a:rPr lang="fr-FR" b="1" dirty="0" err="1"/>
              <a:t>genauso</a:t>
            </a:r>
            <a:r>
              <a:rPr lang="fr-FR" b="1" dirty="0"/>
              <a:t> </a:t>
            </a:r>
            <a:r>
              <a:rPr lang="fr-FR" dirty="0"/>
              <a:t>» ou simplement « </a:t>
            </a:r>
            <a:r>
              <a:rPr lang="fr-FR" b="1" dirty="0" err="1"/>
              <a:t>so</a:t>
            </a:r>
            <a:r>
              <a:rPr lang="fr-FR" dirty="0"/>
              <a:t> »</a:t>
            </a:r>
          </a:p>
          <a:p>
            <a:pPr lvl="1"/>
            <a:r>
              <a:rPr lang="fr-FR" dirty="0" err="1"/>
              <a:t>klein</a:t>
            </a:r>
            <a:r>
              <a:rPr lang="fr-FR" dirty="0"/>
              <a:t> 		=&gt; (</a:t>
            </a:r>
            <a:r>
              <a:rPr lang="fr-FR" dirty="0" err="1"/>
              <a:t>genau</a:t>
            </a:r>
            <a:r>
              <a:rPr lang="fr-FR" dirty="0"/>
              <a:t>)</a:t>
            </a:r>
            <a:r>
              <a:rPr lang="fr-FR" dirty="0" err="1"/>
              <a:t>so</a:t>
            </a:r>
            <a:r>
              <a:rPr lang="fr-FR" dirty="0"/>
              <a:t> </a:t>
            </a:r>
            <a:r>
              <a:rPr lang="fr-FR" dirty="0" err="1"/>
              <a:t>klein</a:t>
            </a:r>
            <a:endParaRPr lang="fr-FR" dirty="0"/>
          </a:p>
          <a:p>
            <a:pPr lvl="1"/>
            <a:r>
              <a:rPr lang="fr-FR" dirty="0" err="1"/>
              <a:t>gross</a:t>
            </a:r>
            <a:r>
              <a:rPr lang="fr-FR" dirty="0"/>
              <a:t>		=&gt; (</a:t>
            </a:r>
            <a:r>
              <a:rPr lang="fr-FR" dirty="0" err="1"/>
              <a:t>genau</a:t>
            </a:r>
            <a:r>
              <a:rPr lang="fr-FR" dirty="0"/>
              <a:t>)</a:t>
            </a:r>
            <a:r>
              <a:rPr lang="fr-FR" dirty="0" err="1"/>
              <a:t>so</a:t>
            </a:r>
            <a:r>
              <a:rPr lang="fr-FR" dirty="0"/>
              <a:t> </a:t>
            </a:r>
            <a:r>
              <a:rPr lang="fr-FR" dirty="0" err="1"/>
              <a:t>gross</a:t>
            </a:r>
            <a:endParaRPr lang="fr-FR" dirty="0"/>
          </a:p>
          <a:p>
            <a:pPr lvl="1"/>
            <a:r>
              <a:rPr lang="fr-FR" dirty="0"/>
              <a:t>…</a:t>
            </a:r>
          </a:p>
          <a:p>
            <a:pPr marL="457200" lvl="1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35238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92950E-248B-9390-BF12-40DF30EBE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comparatif</a:t>
            </a:r>
            <a:br>
              <a:rPr lang="fr-FR" dirty="0"/>
            </a:br>
            <a:r>
              <a:rPr lang="fr-FR" dirty="0"/>
              <a:t>La traduction de « que »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C17EFB-441E-F55C-61BA-7D5838550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674506" cy="4195481"/>
          </a:xfrm>
        </p:spPr>
        <p:txBody>
          <a:bodyPr/>
          <a:lstStyle/>
          <a:p>
            <a:r>
              <a:rPr lang="fr-FR" dirty="0"/>
              <a:t>Quand on compare deux (ou plusieurs) éléments, l’un est forcément plus … </a:t>
            </a:r>
            <a:r>
              <a:rPr lang="fr-FR" b="1" dirty="0"/>
              <a:t>que</a:t>
            </a:r>
            <a:r>
              <a:rPr lang="fr-FR" dirty="0"/>
              <a:t> l’autre.</a:t>
            </a:r>
          </a:p>
          <a:p>
            <a:r>
              <a:rPr lang="fr-FR" dirty="0"/>
              <a:t>Dans les comparaisons au positif ou au négatif, on utilise « </a:t>
            </a:r>
            <a:r>
              <a:rPr lang="fr-FR" b="1" dirty="0" err="1"/>
              <a:t>als</a:t>
            </a:r>
            <a:r>
              <a:rPr lang="fr-FR" b="1" dirty="0"/>
              <a:t> </a:t>
            </a:r>
            <a:r>
              <a:rPr lang="fr-FR" dirty="0"/>
              <a:t>»</a:t>
            </a:r>
            <a:r>
              <a:rPr lang="fr-FR" b="1" dirty="0"/>
              <a:t> </a:t>
            </a:r>
            <a:r>
              <a:rPr lang="fr-FR" dirty="0"/>
              <a:t>pour traduire « que »</a:t>
            </a:r>
          </a:p>
          <a:p>
            <a:pPr lvl="1"/>
            <a:r>
              <a:rPr lang="fr-FR" dirty="0"/>
              <a:t>Der Mann </a:t>
            </a:r>
            <a:r>
              <a:rPr lang="fr-FR" dirty="0" err="1"/>
              <a:t>ist</a:t>
            </a:r>
            <a:r>
              <a:rPr lang="fr-FR" dirty="0"/>
              <a:t> </a:t>
            </a:r>
            <a:r>
              <a:rPr lang="fr-FR" b="1" dirty="0" err="1"/>
              <a:t>grösser</a:t>
            </a:r>
            <a:r>
              <a:rPr lang="fr-FR" b="1" dirty="0"/>
              <a:t> </a:t>
            </a:r>
            <a:r>
              <a:rPr lang="fr-FR" b="1" dirty="0" err="1"/>
              <a:t>als</a:t>
            </a:r>
            <a:r>
              <a:rPr lang="fr-FR" b="1" dirty="0"/>
              <a:t> </a:t>
            </a:r>
            <a:r>
              <a:rPr lang="fr-FR" dirty="0"/>
              <a:t>die Frau.</a:t>
            </a:r>
          </a:p>
          <a:p>
            <a:pPr lvl="1"/>
            <a:r>
              <a:rPr lang="fr-FR" dirty="0" err="1"/>
              <a:t>Das</a:t>
            </a:r>
            <a:r>
              <a:rPr lang="fr-FR" dirty="0"/>
              <a:t> Kind </a:t>
            </a:r>
            <a:r>
              <a:rPr lang="fr-FR" dirty="0" err="1"/>
              <a:t>ist</a:t>
            </a:r>
            <a:r>
              <a:rPr lang="fr-FR" dirty="0"/>
              <a:t> </a:t>
            </a:r>
            <a:r>
              <a:rPr lang="fr-FR" b="1" dirty="0" err="1"/>
              <a:t>weniger</a:t>
            </a:r>
            <a:r>
              <a:rPr lang="fr-FR" b="1" dirty="0"/>
              <a:t> alt </a:t>
            </a:r>
            <a:r>
              <a:rPr lang="fr-FR" b="1" dirty="0" err="1"/>
              <a:t>als</a:t>
            </a:r>
            <a:r>
              <a:rPr lang="fr-FR" b="1" dirty="0"/>
              <a:t> </a:t>
            </a:r>
            <a:r>
              <a:rPr lang="fr-FR" dirty="0"/>
              <a:t>der Mann.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>
                <a:solidFill>
                  <a:prstClr val="white"/>
                </a:solidFill>
              </a:rPr>
              <a:t>Dans les comparaisons d’égalité, on utilise « </a:t>
            </a:r>
            <a:r>
              <a:rPr lang="fr-FR" b="1" dirty="0" err="1">
                <a:solidFill>
                  <a:prstClr val="white"/>
                </a:solidFill>
              </a:rPr>
              <a:t>wie</a:t>
            </a:r>
            <a:r>
              <a:rPr lang="fr-FR" dirty="0">
                <a:solidFill>
                  <a:prstClr val="white"/>
                </a:solidFill>
              </a:rPr>
              <a:t> »</a:t>
            </a:r>
          </a:p>
          <a:p>
            <a:pPr lvl="1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>
                <a:solidFill>
                  <a:prstClr val="white"/>
                </a:solidFill>
              </a:rPr>
              <a:t>Markus </a:t>
            </a:r>
            <a:r>
              <a:rPr lang="fr-FR" dirty="0" err="1">
                <a:solidFill>
                  <a:prstClr val="white"/>
                </a:solidFill>
              </a:rPr>
              <a:t>ist</a:t>
            </a:r>
            <a:r>
              <a:rPr lang="fr-FR" dirty="0">
                <a:solidFill>
                  <a:prstClr val="white"/>
                </a:solidFill>
              </a:rPr>
              <a:t> </a:t>
            </a:r>
            <a:r>
              <a:rPr lang="fr-FR" b="1" dirty="0" err="1">
                <a:solidFill>
                  <a:prstClr val="white"/>
                </a:solidFill>
              </a:rPr>
              <a:t>genauso</a:t>
            </a:r>
            <a:r>
              <a:rPr lang="fr-FR" b="1" dirty="0">
                <a:solidFill>
                  <a:prstClr val="white"/>
                </a:solidFill>
              </a:rPr>
              <a:t> </a:t>
            </a:r>
            <a:r>
              <a:rPr lang="fr-FR" b="1" dirty="0" err="1">
                <a:solidFill>
                  <a:prstClr val="white"/>
                </a:solidFill>
              </a:rPr>
              <a:t>gross</a:t>
            </a:r>
            <a:r>
              <a:rPr lang="fr-FR" b="1" dirty="0">
                <a:solidFill>
                  <a:prstClr val="white"/>
                </a:solidFill>
              </a:rPr>
              <a:t> </a:t>
            </a:r>
            <a:r>
              <a:rPr lang="fr-FR" b="1" dirty="0" err="1">
                <a:solidFill>
                  <a:prstClr val="white"/>
                </a:solidFill>
              </a:rPr>
              <a:t>wie</a:t>
            </a:r>
            <a:r>
              <a:rPr lang="fr-FR" b="1" dirty="0">
                <a:solidFill>
                  <a:prstClr val="white"/>
                </a:solidFill>
              </a:rPr>
              <a:t> </a:t>
            </a:r>
            <a:r>
              <a:rPr lang="fr-FR" dirty="0">
                <a:solidFill>
                  <a:prstClr val="white"/>
                </a:solidFill>
              </a:rPr>
              <a:t>Florian.</a:t>
            </a:r>
          </a:p>
          <a:p>
            <a:pPr lvl="1">
              <a:buClr>
                <a:srgbClr val="1E5155">
                  <a:lumMod val="40000"/>
                  <a:lumOff val="60000"/>
                </a:srgbClr>
              </a:buClr>
            </a:pPr>
            <a:r>
              <a:rPr lang="fr-FR" dirty="0">
                <a:solidFill>
                  <a:prstClr val="white"/>
                </a:solidFill>
              </a:rPr>
              <a:t>Die </a:t>
            </a:r>
            <a:r>
              <a:rPr lang="fr-FR" dirty="0" err="1">
                <a:solidFill>
                  <a:prstClr val="white"/>
                </a:solidFill>
              </a:rPr>
              <a:t>Katze</a:t>
            </a:r>
            <a:r>
              <a:rPr lang="fr-FR" dirty="0">
                <a:solidFill>
                  <a:prstClr val="white"/>
                </a:solidFill>
              </a:rPr>
              <a:t> </a:t>
            </a:r>
            <a:r>
              <a:rPr lang="fr-FR" dirty="0" err="1">
                <a:solidFill>
                  <a:prstClr val="white"/>
                </a:solidFill>
              </a:rPr>
              <a:t>läuft</a:t>
            </a:r>
            <a:r>
              <a:rPr lang="fr-FR" dirty="0">
                <a:solidFill>
                  <a:prstClr val="white"/>
                </a:solidFill>
              </a:rPr>
              <a:t> </a:t>
            </a:r>
            <a:r>
              <a:rPr lang="fr-FR" b="1" dirty="0" err="1">
                <a:solidFill>
                  <a:prstClr val="white"/>
                </a:solidFill>
              </a:rPr>
              <a:t>so</a:t>
            </a:r>
            <a:r>
              <a:rPr lang="fr-FR" b="1" dirty="0">
                <a:solidFill>
                  <a:prstClr val="white"/>
                </a:solidFill>
              </a:rPr>
              <a:t> </a:t>
            </a:r>
            <a:r>
              <a:rPr lang="fr-FR" b="1" dirty="0" err="1">
                <a:solidFill>
                  <a:prstClr val="white"/>
                </a:solidFill>
              </a:rPr>
              <a:t>schnell</a:t>
            </a:r>
            <a:r>
              <a:rPr lang="fr-FR" b="1" dirty="0">
                <a:solidFill>
                  <a:prstClr val="white"/>
                </a:solidFill>
              </a:rPr>
              <a:t> </a:t>
            </a:r>
            <a:r>
              <a:rPr lang="fr-FR" b="1" dirty="0" err="1">
                <a:solidFill>
                  <a:prstClr val="white"/>
                </a:solidFill>
              </a:rPr>
              <a:t>wie</a:t>
            </a:r>
            <a:r>
              <a:rPr lang="fr-FR" b="1" dirty="0">
                <a:solidFill>
                  <a:prstClr val="white"/>
                </a:solidFill>
              </a:rPr>
              <a:t> </a:t>
            </a:r>
            <a:r>
              <a:rPr lang="fr-FR" dirty="0">
                <a:solidFill>
                  <a:prstClr val="white"/>
                </a:solidFill>
              </a:rPr>
              <a:t>der Hund.</a:t>
            </a:r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468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1287B-0270-459F-CB6C-90332074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superlatif</a:t>
            </a:r>
            <a:br>
              <a:rPr lang="fr-FR" dirty="0"/>
            </a:br>
            <a:r>
              <a:rPr lang="fr-FR" dirty="0"/>
              <a:t>adverbial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1C0530-8200-3316-2305-E6C66FD77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670611"/>
          </a:xfrm>
        </p:spPr>
        <p:txBody>
          <a:bodyPr>
            <a:normAutofit/>
          </a:bodyPr>
          <a:lstStyle/>
          <a:p>
            <a:r>
              <a:rPr lang="fr-FR" dirty="0"/>
              <a:t>Le superlatif exprime toujours ce qui est </a:t>
            </a:r>
            <a:r>
              <a:rPr lang="fr-FR" b="1" dirty="0"/>
              <a:t>le plus </a:t>
            </a:r>
            <a:r>
              <a:rPr lang="fr-FR" dirty="0"/>
              <a:t>…</a:t>
            </a:r>
          </a:p>
          <a:p>
            <a:r>
              <a:rPr lang="fr-FR" dirty="0"/>
              <a:t>En allemand, deux façons de faire.</a:t>
            </a:r>
          </a:p>
          <a:p>
            <a:r>
              <a:rPr lang="fr-FR" dirty="0"/>
              <a:t>Dans la 1</a:t>
            </a:r>
            <a:r>
              <a:rPr lang="fr-FR" baseline="30000" dirty="0"/>
              <a:t>ère</a:t>
            </a:r>
            <a:r>
              <a:rPr lang="fr-FR" dirty="0"/>
              <a:t> variante, on prend le radical de l’adjectif et on ajoute la terminaison «</a:t>
            </a:r>
            <a:r>
              <a:rPr lang="fr-FR" b="1" dirty="0"/>
              <a:t> -</a:t>
            </a:r>
            <a:r>
              <a:rPr lang="fr-FR" b="1" dirty="0" err="1"/>
              <a:t>sten</a:t>
            </a:r>
            <a:r>
              <a:rPr lang="fr-FR" dirty="0"/>
              <a:t> ». On ajoute aussi « </a:t>
            </a:r>
            <a:r>
              <a:rPr lang="fr-FR" b="1" dirty="0" err="1"/>
              <a:t>am</a:t>
            </a:r>
            <a:r>
              <a:rPr lang="fr-FR" dirty="0"/>
              <a:t> » devant.                          </a:t>
            </a:r>
            <a:r>
              <a:rPr lang="fr-FR" b="1" dirty="0"/>
              <a:t>Ne pas oublier les Umlaut, déjà apparus au comparatif !! </a:t>
            </a:r>
          </a:p>
          <a:p>
            <a:pPr marL="0" indent="0">
              <a:buNone/>
            </a:pPr>
            <a:endParaRPr lang="fr-FR" b="1" dirty="0"/>
          </a:p>
          <a:p>
            <a:r>
              <a:rPr lang="fr-FR" dirty="0"/>
              <a:t>Cette variante a une fonction </a:t>
            </a:r>
            <a:r>
              <a:rPr lang="fr-FR" b="1" dirty="0"/>
              <a:t>adverbiale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Ce dessert me plait le plus.	</a:t>
            </a:r>
            <a:r>
              <a:rPr lang="fr-FR" dirty="0" err="1"/>
              <a:t>Dieses</a:t>
            </a:r>
            <a:r>
              <a:rPr lang="fr-FR" dirty="0"/>
              <a:t> Dessert </a:t>
            </a:r>
            <a:r>
              <a:rPr lang="fr-FR" dirty="0" err="1"/>
              <a:t>schmeckt</a:t>
            </a:r>
            <a:r>
              <a:rPr lang="fr-FR" dirty="0"/>
              <a:t> mir </a:t>
            </a:r>
            <a:r>
              <a:rPr lang="fr-FR" b="1" dirty="0" err="1"/>
              <a:t>am</a:t>
            </a:r>
            <a:r>
              <a:rPr lang="fr-FR" b="1" dirty="0"/>
              <a:t> </a:t>
            </a:r>
            <a:r>
              <a:rPr lang="fr-FR" b="1" dirty="0" err="1"/>
              <a:t>besten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Mario court le plus vite.		Mario </a:t>
            </a:r>
            <a:r>
              <a:rPr lang="fr-FR" dirty="0" err="1"/>
              <a:t>läuft</a:t>
            </a:r>
            <a:r>
              <a:rPr lang="fr-FR" dirty="0"/>
              <a:t> </a:t>
            </a:r>
            <a:r>
              <a:rPr lang="fr-FR" b="1" dirty="0" err="1"/>
              <a:t>am</a:t>
            </a:r>
            <a:r>
              <a:rPr lang="fr-FR" dirty="0"/>
              <a:t> </a:t>
            </a:r>
            <a:r>
              <a:rPr lang="fr-FR" b="1" dirty="0" err="1"/>
              <a:t>schnellsten</a:t>
            </a:r>
            <a:r>
              <a:rPr lang="fr-FR" dirty="0"/>
              <a:t>. </a:t>
            </a:r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55724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1287B-0270-459F-CB6C-90332074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superlatif</a:t>
            </a:r>
            <a:br>
              <a:rPr lang="fr-FR" dirty="0"/>
            </a:br>
            <a:r>
              <a:rPr lang="fr-FR" dirty="0"/>
              <a:t>adjectival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1C0530-8200-3316-2305-E6C66FD77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670611"/>
          </a:xfrm>
        </p:spPr>
        <p:txBody>
          <a:bodyPr>
            <a:normAutofit/>
          </a:bodyPr>
          <a:lstStyle/>
          <a:p>
            <a:r>
              <a:rPr lang="fr-FR" dirty="0"/>
              <a:t>Le superlatif exprime toujours ce qui est </a:t>
            </a:r>
            <a:r>
              <a:rPr lang="fr-FR" b="1" dirty="0"/>
              <a:t>le plus </a:t>
            </a:r>
            <a:r>
              <a:rPr lang="fr-FR" dirty="0"/>
              <a:t>…</a:t>
            </a:r>
          </a:p>
          <a:p>
            <a:r>
              <a:rPr lang="fr-FR" dirty="0"/>
              <a:t>En allemand, deux façons de faire, une accompagne le nom seule, l’autre est introduite par « </a:t>
            </a:r>
            <a:r>
              <a:rPr lang="fr-FR" dirty="0" err="1"/>
              <a:t>am</a:t>
            </a:r>
            <a:r>
              <a:rPr lang="fr-FR" dirty="0"/>
              <a:t> ». </a:t>
            </a:r>
          </a:p>
          <a:p>
            <a:r>
              <a:rPr lang="fr-FR" dirty="0"/>
              <a:t>1) Dans la 2</a:t>
            </a:r>
            <a:r>
              <a:rPr lang="fr-FR" baseline="30000" dirty="0"/>
              <a:t>nde</a:t>
            </a:r>
            <a:r>
              <a:rPr lang="fr-FR" dirty="0"/>
              <a:t> variante, on prend le radical de l’adjectif et on ajoute la terminaison « -</a:t>
            </a:r>
            <a:r>
              <a:rPr lang="fr-FR" dirty="0" err="1"/>
              <a:t>ste</a:t>
            </a:r>
            <a:r>
              <a:rPr lang="fr-FR" dirty="0"/>
              <a:t> » </a:t>
            </a:r>
            <a:r>
              <a:rPr lang="fr-FR" b="1" dirty="0"/>
              <a:t>!! Dans ce cas-là, il faut parfois accorder l’adjectif</a:t>
            </a:r>
            <a:r>
              <a:rPr lang="fr-FR" dirty="0"/>
              <a:t> (cf. Ressource 10).                                                   </a:t>
            </a:r>
            <a:r>
              <a:rPr lang="fr-FR" b="1" dirty="0"/>
              <a:t>Ne pas oublier les Umlaut déjà apparus au comparatif !!</a:t>
            </a:r>
          </a:p>
          <a:p>
            <a:r>
              <a:rPr lang="fr-FR" dirty="0"/>
              <a:t>Cette variante a une fonction </a:t>
            </a:r>
            <a:r>
              <a:rPr lang="fr-FR" b="1" dirty="0"/>
              <a:t>adjectivale</a:t>
            </a:r>
            <a:r>
              <a:rPr lang="fr-FR" dirty="0"/>
              <a:t>.</a:t>
            </a:r>
          </a:p>
          <a:p>
            <a:pPr lvl="1"/>
            <a:r>
              <a:rPr lang="fr-FR" dirty="0"/>
              <a:t>La plus belle femme s’appelle Maria	=&gt; Die </a:t>
            </a:r>
            <a:r>
              <a:rPr lang="fr-FR" b="1" dirty="0" err="1"/>
              <a:t>schönste</a:t>
            </a:r>
            <a:r>
              <a:rPr lang="fr-FR" dirty="0"/>
              <a:t> Frau </a:t>
            </a:r>
            <a:r>
              <a:rPr lang="fr-FR" dirty="0" err="1"/>
              <a:t>heisst</a:t>
            </a:r>
            <a:r>
              <a:rPr lang="fr-FR" dirty="0"/>
              <a:t> Maria</a:t>
            </a:r>
          </a:p>
          <a:p>
            <a:pPr lvl="1"/>
            <a:r>
              <a:rPr lang="fr-FR" dirty="0"/>
              <a:t>Le plus bel homme s’appelle Paul		=&gt; Der </a:t>
            </a:r>
            <a:r>
              <a:rPr lang="fr-FR" b="1" dirty="0" err="1"/>
              <a:t>schönste</a:t>
            </a:r>
            <a:r>
              <a:rPr lang="fr-FR" dirty="0"/>
              <a:t> Mann </a:t>
            </a:r>
            <a:r>
              <a:rPr lang="fr-FR" dirty="0" err="1"/>
              <a:t>heisst</a:t>
            </a:r>
            <a:r>
              <a:rPr lang="fr-FR" dirty="0"/>
              <a:t> Paul</a:t>
            </a:r>
          </a:p>
          <a:p>
            <a:pPr lvl="1"/>
            <a:r>
              <a:rPr lang="fr-FR" dirty="0"/>
              <a:t>Le plus bel enfant s’appelle Ben		=&gt; </a:t>
            </a:r>
            <a:r>
              <a:rPr lang="fr-FR" dirty="0" err="1"/>
              <a:t>Das</a:t>
            </a:r>
            <a:r>
              <a:rPr lang="fr-FR" dirty="0"/>
              <a:t> </a:t>
            </a:r>
            <a:r>
              <a:rPr lang="fr-FR" b="1" dirty="0" err="1"/>
              <a:t>schönste</a:t>
            </a:r>
            <a:r>
              <a:rPr lang="fr-FR" dirty="0"/>
              <a:t> Kind </a:t>
            </a:r>
            <a:r>
              <a:rPr lang="fr-FR" dirty="0" err="1"/>
              <a:t>heisst</a:t>
            </a:r>
            <a:r>
              <a:rPr lang="fr-FR" dirty="0"/>
              <a:t> Ben</a:t>
            </a:r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23889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732506-01B0-0424-2DF3-9810C2124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adjectifs irréguliers</a:t>
            </a:r>
            <a:br>
              <a:rPr lang="fr-FR" dirty="0"/>
            </a:br>
            <a:r>
              <a:rPr lang="fr-FR" dirty="0"/>
              <a:t>A connaître par </a:t>
            </a:r>
            <a:r>
              <a:rPr lang="fr-FR" dirty="0" err="1"/>
              <a:t>coeur</a:t>
            </a:r>
            <a:endParaRPr lang="fr-CH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54F2A8-D309-D0D6-9FA7-61ADF9A73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095252" cy="4195481"/>
          </a:xfrm>
        </p:spPr>
        <p:txBody>
          <a:bodyPr/>
          <a:lstStyle/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gut</a:t>
            </a:r>
            <a:r>
              <a:rPr lang="fr-CH" b="1" dirty="0">
                <a:solidFill>
                  <a:srgbClr val="FFFF00"/>
                </a:solidFill>
              </a:rPr>
              <a:t> – </a:t>
            </a:r>
            <a:r>
              <a:rPr lang="fr-CH" b="1" dirty="0" err="1">
                <a:solidFill>
                  <a:srgbClr val="FFFF00"/>
                </a:solidFill>
              </a:rPr>
              <a:t>besser</a:t>
            </a:r>
            <a:r>
              <a:rPr lang="fr-CH" b="1" dirty="0">
                <a:solidFill>
                  <a:srgbClr val="FFFF00"/>
                </a:solidFill>
              </a:rPr>
              <a:t> – </a:t>
            </a:r>
            <a:r>
              <a:rPr lang="fr-CH" b="1" dirty="0" err="1">
                <a:solidFill>
                  <a:srgbClr val="FFFF00"/>
                </a:solidFill>
              </a:rPr>
              <a:t>am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besten</a:t>
            </a:r>
            <a:r>
              <a:rPr lang="fr-CH" b="1" dirty="0">
                <a:solidFill>
                  <a:srgbClr val="FFFF00"/>
                </a:solidFill>
              </a:rPr>
              <a:t>		(bien, bon)</a:t>
            </a:r>
          </a:p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viel</a:t>
            </a:r>
            <a:r>
              <a:rPr lang="fr-CH" b="1" dirty="0">
                <a:solidFill>
                  <a:srgbClr val="FFFF00"/>
                </a:solidFill>
              </a:rPr>
              <a:t> – </a:t>
            </a:r>
            <a:r>
              <a:rPr lang="fr-CH" b="1" dirty="0" err="1">
                <a:solidFill>
                  <a:srgbClr val="FFFF00"/>
                </a:solidFill>
              </a:rPr>
              <a:t>mehr</a:t>
            </a:r>
            <a:r>
              <a:rPr lang="fr-CH" b="1" dirty="0">
                <a:solidFill>
                  <a:srgbClr val="FFFF00"/>
                </a:solidFill>
              </a:rPr>
              <a:t> – </a:t>
            </a:r>
            <a:r>
              <a:rPr lang="fr-CH" b="1" dirty="0" err="1">
                <a:solidFill>
                  <a:srgbClr val="FFFF00"/>
                </a:solidFill>
              </a:rPr>
              <a:t>am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meisten</a:t>
            </a:r>
            <a:r>
              <a:rPr lang="fr-CH" b="1" dirty="0">
                <a:solidFill>
                  <a:srgbClr val="FFFF00"/>
                </a:solidFill>
              </a:rPr>
              <a:t>		(beaucoup)</a:t>
            </a:r>
          </a:p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gern</a:t>
            </a:r>
            <a:r>
              <a:rPr lang="fr-CH" b="1" dirty="0">
                <a:solidFill>
                  <a:srgbClr val="FFFF00"/>
                </a:solidFill>
              </a:rPr>
              <a:t> – </a:t>
            </a:r>
            <a:r>
              <a:rPr lang="fr-CH" b="1" dirty="0" err="1">
                <a:solidFill>
                  <a:srgbClr val="FFFF00"/>
                </a:solidFill>
              </a:rPr>
              <a:t>lieber</a:t>
            </a:r>
            <a:r>
              <a:rPr lang="fr-CH" b="1" dirty="0">
                <a:solidFill>
                  <a:srgbClr val="FFFF00"/>
                </a:solidFill>
              </a:rPr>
              <a:t> – </a:t>
            </a:r>
            <a:r>
              <a:rPr lang="fr-CH" b="1" dirty="0" err="1">
                <a:solidFill>
                  <a:srgbClr val="FFFF00"/>
                </a:solidFill>
              </a:rPr>
              <a:t>am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liebsten</a:t>
            </a:r>
            <a:r>
              <a:rPr lang="fr-CH" b="1" dirty="0">
                <a:solidFill>
                  <a:srgbClr val="FFFF00"/>
                </a:solidFill>
              </a:rPr>
              <a:t>	(volontiers)</a:t>
            </a:r>
          </a:p>
          <a:p>
            <a:pPr marL="0" indent="0">
              <a:buNone/>
            </a:pPr>
            <a:r>
              <a:rPr lang="fr-CH" b="1" dirty="0" err="1">
                <a:solidFill>
                  <a:srgbClr val="FFFF00"/>
                </a:solidFill>
              </a:rPr>
              <a:t>hoch</a:t>
            </a:r>
            <a:r>
              <a:rPr lang="fr-CH" b="1" dirty="0">
                <a:solidFill>
                  <a:srgbClr val="FFFF00"/>
                </a:solidFill>
              </a:rPr>
              <a:t> – </a:t>
            </a:r>
            <a:r>
              <a:rPr lang="fr-CH" b="1" dirty="0" err="1">
                <a:solidFill>
                  <a:srgbClr val="FFFF00"/>
                </a:solidFill>
              </a:rPr>
              <a:t>höher</a:t>
            </a:r>
            <a:r>
              <a:rPr lang="fr-CH" b="1" dirty="0">
                <a:solidFill>
                  <a:srgbClr val="FFFF00"/>
                </a:solidFill>
              </a:rPr>
              <a:t> – </a:t>
            </a:r>
            <a:r>
              <a:rPr lang="fr-CH" b="1" dirty="0" err="1">
                <a:solidFill>
                  <a:srgbClr val="FFFF00"/>
                </a:solidFill>
              </a:rPr>
              <a:t>am</a:t>
            </a:r>
            <a:r>
              <a:rPr lang="fr-CH" b="1" dirty="0">
                <a:solidFill>
                  <a:srgbClr val="FFFF00"/>
                </a:solidFill>
              </a:rPr>
              <a:t> </a:t>
            </a:r>
            <a:r>
              <a:rPr lang="fr-CH" b="1" dirty="0" err="1">
                <a:solidFill>
                  <a:srgbClr val="FFFF00"/>
                </a:solidFill>
              </a:rPr>
              <a:t>höchsten</a:t>
            </a:r>
            <a:r>
              <a:rPr lang="fr-CH" b="1" dirty="0">
                <a:solidFill>
                  <a:srgbClr val="FFFF00"/>
                </a:solidFill>
              </a:rPr>
              <a:t>	(haut)</a:t>
            </a:r>
          </a:p>
          <a:p>
            <a:pPr marL="0" indent="0">
              <a:buNone/>
            </a:pPr>
            <a:endParaRPr lang="fr-CH" b="1" dirty="0"/>
          </a:p>
        </p:txBody>
      </p:sp>
    </p:spTree>
    <p:extLst>
      <p:ext uri="{BB962C8B-B14F-4D97-AF65-F5344CB8AC3E}">
        <p14:creationId xmlns:p14="http://schemas.microsoft.com/office/powerpoint/2010/main" val="292866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609</Words>
  <Application>Microsoft Office PowerPoint</Application>
  <PresentationFormat>Grand écran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Ressource d’apprentissage 9</vt:lpstr>
      <vt:lpstr>Le comparatif Introduction</vt:lpstr>
      <vt:lpstr>Le comparatif L’adjectif au positif</vt:lpstr>
      <vt:lpstr>Le comparatif L’adjectif au négatif</vt:lpstr>
      <vt:lpstr>Le comparatif L’adjectif à l’égalité</vt:lpstr>
      <vt:lpstr>Le comparatif La traduction de « que »</vt:lpstr>
      <vt:lpstr>Le superlatif adverbial</vt:lpstr>
      <vt:lpstr>Le superlatif adjectival</vt:lpstr>
      <vt:lpstr>Quelques adjectifs irréguliers A connaître par coeur</vt:lpstr>
      <vt:lpstr>Bon travail 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Ressource d’apprentissage 7</dc:title>
  <dc:creator>Alexei Porret</dc:creator>
  <cp:lastModifiedBy>Alexei Porret</cp:lastModifiedBy>
  <cp:revision>10</cp:revision>
  <dcterms:created xsi:type="dcterms:W3CDTF">2022-05-10T09:22:38Z</dcterms:created>
  <dcterms:modified xsi:type="dcterms:W3CDTF">2022-06-27T09:41:21Z</dcterms:modified>
</cp:coreProperties>
</file>