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2" y="3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10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39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8129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29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904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9562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628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167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931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13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955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84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078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478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955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9983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596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9E7551-9D85-4312-AD24-2A452429F61B}" type="datetimeFigureOut">
              <a:rPr lang="fr-CH" smtClean="0"/>
              <a:t>06.07.2022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8675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F9463-93DF-B510-DF53-7C7762A234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Ressource d’apprentissage 7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B13241-3DC5-C5F1-6E10-E8907D1B4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pronoms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0236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BDCB9C-135F-29AB-DAA4-2DEE3121C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Les pronoms possessifs</a:t>
            </a:r>
            <a:br>
              <a:rPr lang="fr-CH" dirty="0"/>
            </a:br>
            <a:r>
              <a:rPr lang="fr-CH" dirty="0"/>
              <a:t>Quelques exemples concrets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C51BC6-DF4B-37F1-DADE-9156151F5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- Maria </a:t>
            </a:r>
            <a:r>
              <a:rPr lang="fr-CH" dirty="0" err="1"/>
              <a:t>will</a:t>
            </a:r>
            <a:r>
              <a:rPr lang="fr-CH" dirty="0"/>
              <a:t> </a:t>
            </a:r>
            <a:r>
              <a:rPr lang="fr-CH" b="1" dirty="0" err="1"/>
              <a:t>ihren</a:t>
            </a:r>
            <a:r>
              <a:rPr lang="fr-CH" dirty="0"/>
              <a:t> Hund </a:t>
            </a:r>
            <a:r>
              <a:rPr lang="fr-CH" dirty="0" err="1"/>
              <a:t>streicheln</a:t>
            </a:r>
            <a:r>
              <a:rPr lang="fr-CH" dirty="0"/>
              <a:t> 	= Maria veut caresser </a:t>
            </a:r>
            <a:r>
              <a:rPr lang="fr-CH" b="1" dirty="0"/>
              <a:t>son</a:t>
            </a:r>
            <a:r>
              <a:rPr lang="fr-CH" dirty="0"/>
              <a:t> chien.</a:t>
            </a:r>
          </a:p>
          <a:p>
            <a:pPr marL="0" indent="0">
              <a:buNone/>
            </a:pPr>
            <a:r>
              <a:rPr lang="fr-CH" dirty="0"/>
              <a:t>Maria étant une femme, =&gt; féminin -&gt; base «</a:t>
            </a:r>
            <a:r>
              <a:rPr lang="fr-CH" b="1" dirty="0" err="1"/>
              <a:t>ihr</a:t>
            </a:r>
            <a:r>
              <a:rPr lang="fr-CH" dirty="0"/>
              <a:t>» </a:t>
            </a:r>
          </a:p>
          <a:p>
            <a:pPr marL="0" indent="0">
              <a:buNone/>
            </a:pPr>
            <a:r>
              <a:rPr lang="fr-CH" dirty="0"/>
              <a:t>Elle veut caresser qui, ou quoi ? CVD -&gt; </a:t>
            </a:r>
            <a:r>
              <a:rPr lang="fr-CH" b="1" dirty="0"/>
              <a:t>Accusatif</a:t>
            </a:r>
            <a:r>
              <a:rPr lang="fr-CH" dirty="0"/>
              <a:t> </a:t>
            </a:r>
          </a:p>
          <a:p>
            <a:pPr marL="0" indent="0">
              <a:buNone/>
            </a:pPr>
            <a:r>
              <a:rPr lang="fr-CH" dirty="0"/>
              <a:t>Der Hund -&gt; </a:t>
            </a:r>
            <a:r>
              <a:rPr lang="fr-CH" b="1" dirty="0"/>
              <a:t>Masculin</a:t>
            </a:r>
            <a:r>
              <a:rPr lang="fr-CH" dirty="0"/>
              <a:t>			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- Die Kinder </a:t>
            </a:r>
            <a:r>
              <a:rPr lang="fr-CH" dirty="0" err="1"/>
              <a:t>reden</a:t>
            </a:r>
            <a:r>
              <a:rPr lang="fr-CH" dirty="0"/>
              <a:t> mit </a:t>
            </a:r>
            <a:r>
              <a:rPr lang="fr-CH" b="1" dirty="0" err="1"/>
              <a:t>ihren</a:t>
            </a:r>
            <a:r>
              <a:rPr lang="fr-CH" dirty="0"/>
              <a:t> </a:t>
            </a:r>
            <a:r>
              <a:rPr lang="fr-CH" dirty="0" err="1"/>
              <a:t>Eltern</a:t>
            </a:r>
            <a:r>
              <a:rPr lang="fr-CH" dirty="0"/>
              <a:t>.</a:t>
            </a:r>
          </a:p>
          <a:p>
            <a:pPr marL="0" indent="0">
              <a:buNone/>
            </a:pPr>
            <a:r>
              <a:rPr lang="fr-CH" dirty="0"/>
              <a:t>Die Kinder =&gt; </a:t>
            </a:r>
            <a:r>
              <a:rPr lang="fr-CH" b="1" dirty="0"/>
              <a:t>pluriel</a:t>
            </a:r>
            <a:r>
              <a:rPr lang="fr-CH" dirty="0"/>
              <a:t> -&gt; base «</a:t>
            </a:r>
            <a:r>
              <a:rPr lang="fr-CH" b="1" dirty="0" err="1"/>
              <a:t>ihr</a:t>
            </a:r>
            <a:r>
              <a:rPr lang="fr-CH" dirty="0"/>
              <a:t>»</a:t>
            </a:r>
          </a:p>
          <a:p>
            <a:pPr marL="0" indent="0">
              <a:buNone/>
            </a:pPr>
            <a:r>
              <a:rPr lang="fr-CH" dirty="0"/>
              <a:t>Ils discutent avec -&gt; mit + </a:t>
            </a:r>
            <a:r>
              <a:rPr lang="fr-CH" b="1" dirty="0"/>
              <a:t>Datif</a:t>
            </a:r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1451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AD3A7-CC89-B262-D3F5-65B1D03B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3) Les pronoms réfléchis</a:t>
            </a:r>
            <a:br>
              <a:rPr lang="fr-CH" dirty="0"/>
            </a:br>
            <a:r>
              <a:rPr lang="fr-CH" dirty="0" err="1"/>
              <a:t>Reflexivpronomen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A566D7-FFB8-A9CB-43E0-9CE4F6972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Les pronoms réfléchis accompagnent les verbes réfléchis. 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Voici quelques exemples de verbes réfléchis :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sich</a:t>
            </a:r>
            <a:r>
              <a:rPr lang="fr-CH" dirty="0"/>
              <a:t> </a:t>
            </a:r>
            <a:r>
              <a:rPr lang="fr-CH" dirty="0" err="1"/>
              <a:t>erinnern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sich</a:t>
            </a:r>
            <a:r>
              <a:rPr lang="fr-CH" dirty="0"/>
              <a:t> </a:t>
            </a:r>
            <a:r>
              <a:rPr lang="fr-CH" dirty="0" err="1"/>
              <a:t>duschen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sich</a:t>
            </a:r>
            <a:r>
              <a:rPr lang="fr-CH" dirty="0"/>
              <a:t> </a:t>
            </a:r>
            <a:r>
              <a:rPr lang="fr-CH" dirty="0" err="1"/>
              <a:t>vorstellen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sich</a:t>
            </a:r>
            <a:r>
              <a:rPr lang="fr-CH" dirty="0"/>
              <a:t> </a:t>
            </a:r>
            <a:r>
              <a:rPr lang="fr-CH" dirty="0" err="1"/>
              <a:t>fühlen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	…</a:t>
            </a:r>
          </a:p>
        </p:txBody>
      </p:sp>
    </p:spTree>
    <p:extLst>
      <p:ext uri="{BB962C8B-B14F-4D97-AF65-F5344CB8AC3E}">
        <p14:creationId xmlns:p14="http://schemas.microsoft.com/office/powerpoint/2010/main" val="57474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DBD89-316C-4DF8-5A03-17555EDA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3) Pronoms réfléchis</a:t>
            </a:r>
            <a:br>
              <a:rPr lang="fr-CH" dirty="0"/>
            </a:br>
            <a:r>
              <a:rPr lang="fr-CH" dirty="0" err="1"/>
              <a:t>Reflexivpronomen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03ACD-7675-2036-3739-57321D652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Voici les formes que peuvent prendre les pronoms réfléchis :</a:t>
            </a:r>
          </a:p>
          <a:p>
            <a:pPr marL="0" indent="0">
              <a:buNone/>
            </a:pPr>
            <a:r>
              <a:rPr lang="fr-CH" dirty="0"/>
              <a:t>Sous la forme de : je me lave, tu te laves, etc…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2913A86-08A6-52CD-E51B-CFFD511A2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663897"/>
              </p:ext>
            </p:extLst>
          </p:nvPr>
        </p:nvGraphicFramePr>
        <p:xfrm>
          <a:off x="1284472" y="3108959"/>
          <a:ext cx="8127999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075">
                  <a:extLst>
                    <a:ext uri="{9D8B030D-6E8A-4147-A177-3AD203B41FA5}">
                      <a16:colId xmlns:a16="http://schemas.microsoft.com/office/drawing/2014/main" val="2591376310"/>
                    </a:ext>
                  </a:extLst>
                </a:gridCol>
                <a:gridCol w="3005418">
                  <a:extLst>
                    <a:ext uri="{9D8B030D-6E8A-4147-A177-3AD203B41FA5}">
                      <a16:colId xmlns:a16="http://schemas.microsoft.com/office/drawing/2014/main" val="1949225580"/>
                    </a:ext>
                  </a:extLst>
                </a:gridCol>
                <a:gridCol w="3307506">
                  <a:extLst>
                    <a:ext uri="{9D8B030D-6E8A-4147-A177-3AD203B41FA5}">
                      <a16:colId xmlns:a16="http://schemas.microsoft.com/office/drawing/2014/main" val="3765834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à l’accusatif </a:t>
                      </a:r>
                    </a:p>
                    <a:p>
                      <a:r>
                        <a:rPr lang="fr-CH" dirty="0"/>
                        <a:t>(</a:t>
                      </a:r>
                      <a:r>
                        <a:rPr lang="fr-CH" dirty="0" err="1"/>
                        <a:t>sich</a:t>
                      </a:r>
                      <a:r>
                        <a:rPr lang="fr-CH" dirty="0"/>
                        <a:t> </a:t>
                      </a:r>
                      <a:r>
                        <a:rPr lang="fr-CH" dirty="0" err="1"/>
                        <a:t>waschen</a:t>
                      </a:r>
                      <a:r>
                        <a:rPr lang="fr-CH" dirty="0"/>
                        <a:t>)</a:t>
                      </a:r>
                    </a:p>
                    <a:p>
                      <a:r>
                        <a:rPr lang="fr-CH" dirty="0"/>
                        <a:t>(= se laver)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au datif</a:t>
                      </a:r>
                    </a:p>
                    <a:p>
                      <a:r>
                        <a:rPr lang="fr-CH" dirty="0"/>
                        <a:t>(</a:t>
                      </a:r>
                      <a:r>
                        <a:rPr lang="fr-CH" dirty="0" err="1"/>
                        <a:t>sich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r>
                        <a:rPr lang="fr-CH" dirty="0"/>
                        <a:t> </a:t>
                      </a:r>
                      <a:r>
                        <a:rPr lang="fr-CH" dirty="0" err="1"/>
                        <a:t>putzen</a:t>
                      </a:r>
                      <a:r>
                        <a:rPr lang="fr-CH" dirty="0"/>
                        <a:t>)</a:t>
                      </a:r>
                    </a:p>
                    <a:p>
                      <a:r>
                        <a:rPr lang="fr-CH" dirty="0"/>
                        <a:t>(se brosser les dents)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3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ich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wasche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mich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putze</a:t>
                      </a:r>
                      <a:r>
                        <a:rPr lang="fr-CH" dirty="0"/>
                        <a:t> </a:t>
                      </a:r>
                      <a:r>
                        <a:rPr lang="fr-CH" b="1" dirty="0"/>
                        <a:t>mir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27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wäschst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dich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putzt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dir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r>
                        <a:rPr lang="fr-CH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52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er, es, </a:t>
                      </a:r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wäscht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sich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putzt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sich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r>
                        <a:rPr lang="fr-CH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185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wir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waschen</a:t>
                      </a:r>
                      <a:r>
                        <a:rPr lang="fr-CH" dirty="0"/>
                        <a:t> </a:t>
                      </a:r>
                      <a:r>
                        <a:rPr lang="fr-CH" b="1" dirty="0"/>
                        <a:t>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putzen</a:t>
                      </a:r>
                      <a:r>
                        <a:rPr lang="fr-CH" dirty="0"/>
                        <a:t> </a:t>
                      </a:r>
                      <a:r>
                        <a:rPr lang="fr-CH" b="1" dirty="0"/>
                        <a:t>uns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174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wascht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euch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putzt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euch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507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r>
                        <a:rPr lang="fr-CH" dirty="0"/>
                        <a:t> / </a:t>
                      </a:r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waschen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sich</a:t>
                      </a:r>
                      <a:endParaRPr lang="fr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putzen</a:t>
                      </a:r>
                      <a:r>
                        <a:rPr lang="fr-CH" dirty="0"/>
                        <a:t> </a:t>
                      </a:r>
                      <a:r>
                        <a:rPr lang="fr-CH" b="1" dirty="0" err="1"/>
                        <a:t>sich</a:t>
                      </a:r>
                      <a:r>
                        <a:rPr lang="fr-CH" dirty="0"/>
                        <a:t> die </a:t>
                      </a:r>
                      <a:r>
                        <a:rPr lang="fr-CH" dirty="0" err="1"/>
                        <a:t>Zähne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95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71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213F7-4F43-4219-5AB0-66D245FB8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4) Les pronoms relatifs</a:t>
            </a:r>
            <a:br>
              <a:rPr lang="fr-CH" dirty="0"/>
            </a:br>
            <a:r>
              <a:rPr lang="fr-CH" dirty="0" err="1"/>
              <a:t>Relativpronomen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EB12BC-F34B-893E-B981-1C287F8DE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Nous parlerons des pronoms relatifs dans une autre ressource !</a:t>
            </a:r>
          </a:p>
        </p:txBody>
      </p:sp>
    </p:spTree>
    <p:extLst>
      <p:ext uri="{BB962C8B-B14F-4D97-AF65-F5344CB8AC3E}">
        <p14:creationId xmlns:p14="http://schemas.microsoft.com/office/powerpoint/2010/main" val="1081590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E4A1D-31AA-D22C-4993-D1480768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Bon travail !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A90162-4959-2C06-6387-192A476D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Viel </a:t>
            </a:r>
            <a:r>
              <a:rPr lang="fr-CH" dirty="0" err="1"/>
              <a:t>Spass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 dirty="0" err="1"/>
              <a:t>Deutschlernen</a:t>
            </a:r>
            <a:r>
              <a:rPr lang="fr-CH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658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D90E0-F72D-E4E5-8A57-A4282F48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pronoms - Introduction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DCCCA-2416-5007-31F0-83E77A03A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existe en allemand, comme en français, différents types de pronoms. Tu trouveras dans cette ressource tous ces types de pronoms dans des tableaux distincts. </a:t>
            </a:r>
          </a:p>
          <a:p>
            <a:pPr lvl="1"/>
            <a:r>
              <a:rPr lang="fr-FR" dirty="0"/>
              <a:t>1) Pronoms personnels (</a:t>
            </a:r>
            <a:r>
              <a:rPr lang="fr-FR" dirty="0" err="1"/>
              <a:t>Personalpronomen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2) Pronoms possessifs (</a:t>
            </a:r>
            <a:r>
              <a:rPr lang="fr-FR" dirty="0" err="1"/>
              <a:t>Possessivpronomen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3) Pronoms réfléchis (</a:t>
            </a:r>
            <a:r>
              <a:rPr lang="fr-FR" dirty="0" err="1"/>
              <a:t>Reflexivpronomen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4) Pronoms relatifs (</a:t>
            </a:r>
            <a:r>
              <a:rPr lang="fr-FR" dirty="0" err="1"/>
              <a:t>Relativpronomen</a:t>
            </a:r>
            <a:r>
              <a:rPr lang="fr-FR" dirty="0"/>
              <a:t>)*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dirty="0"/>
              <a:t>* Les pronoms relatifs feront l’objet d’une ressource à part entière !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01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Les pronoms personnels</a:t>
            </a:r>
            <a:br>
              <a:rPr lang="fr-FR" dirty="0"/>
            </a:br>
            <a:r>
              <a:rPr lang="fr-FR" dirty="0" err="1"/>
              <a:t>Personalpronomen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Ces pronoms se déclinent en allemand en </a:t>
            </a:r>
            <a:r>
              <a:rPr lang="fr-FR" b="1" dirty="0"/>
              <a:t>genre</a:t>
            </a:r>
            <a:r>
              <a:rPr lang="fr-FR" dirty="0"/>
              <a:t>, en </a:t>
            </a:r>
            <a:r>
              <a:rPr lang="fr-FR" b="1" dirty="0"/>
              <a:t>cas</a:t>
            </a:r>
            <a:r>
              <a:rPr lang="fr-FR" dirty="0"/>
              <a:t> et en </a:t>
            </a:r>
            <a:r>
              <a:rPr lang="fr-FR" b="1" dirty="0"/>
              <a:t>nombre</a:t>
            </a:r>
            <a:r>
              <a:rPr lang="fr-FR" dirty="0"/>
              <a:t>. Ils reprennent aussi bien les sujets que les </a:t>
            </a:r>
            <a:r>
              <a:rPr lang="fr-FR" dirty="0" err="1"/>
              <a:t>coompléments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Voici quelques exemples en allemand et en français.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1" u="sng" dirty="0"/>
              <a:t>Il</a:t>
            </a:r>
            <a:r>
              <a:rPr lang="fr-FR" dirty="0"/>
              <a:t> est grand		=&gt;	</a:t>
            </a:r>
            <a:r>
              <a:rPr lang="fr-FR" b="1" dirty="0"/>
              <a:t>Er</a:t>
            </a:r>
            <a:r>
              <a:rPr lang="fr-FR" dirty="0"/>
              <a:t> </a:t>
            </a:r>
            <a:r>
              <a:rPr lang="fr-FR" dirty="0" err="1"/>
              <a:t>ist</a:t>
            </a:r>
            <a:r>
              <a:rPr lang="fr-FR" dirty="0"/>
              <a:t> </a:t>
            </a:r>
            <a:r>
              <a:rPr lang="fr-FR" dirty="0" err="1"/>
              <a:t>gross</a:t>
            </a:r>
            <a:r>
              <a:rPr lang="fr-FR" dirty="0"/>
              <a:t>		(Nominatif, singulier, 3</a:t>
            </a:r>
            <a:r>
              <a:rPr lang="fr-FR" baseline="30000" dirty="0"/>
              <a:t>e</a:t>
            </a:r>
            <a:r>
              <a:rPr lang="fr-FR" dirty="0"/>
              <a:t> pers. masc. 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1" dirty="0"/>
              <a:t>Je</a:t>
            </a:r>
            <a:r>
              <a:rPr lang="fr-FR" dirty="0"/>
              <a:t> </a:t>
            </a:r>
            <a:r>
              <a:rPr lang="fr-FR" b="1" u="sng" dirty="0"/>
              <a:t>te</a:t>
            </a:r>
            <a:r>
              <a:rPr lang="fr-FR" dirty="0"/>
              <a:t> vois			=&gt; 	</a:t>
            </a:r>
            <a:r>
              <a:rPr lang="fr-FR" b="1" dirty="0" err="1"/>
              <a:t>Ich</a:t>
            </a:r>
            <a:r>
              <a:rPr lang="fr-FR" dirty="0"/>
              <a:t> </a:t>
            </a:r>
            <a:r>
              <a:rPr lang="fr-FR" dirty="0" err="1"/>
              <a:t>sehe</a:t>
            </a:r>
            <a:r>
              <a:rPr lang="fr-FR" dirty="0"/>
              <a:t> </a:t>
            </a:r>
            <a:r>
              <a:rPr lang="fr-FR" b="1" u="sng" dirty="0" err="1"/>
              <a:t>dich</a:t>
            </a:r>
            <a:r>
              <a:rPr lang="fr-FR" dirty="0"/>
              <a:t>	(Accusatif, singulier, 2</a:t>
            </a:r>
            <a:r>
              <a:rPr lang="fr-FR" baseline="30000" dirty="0"/>
              <a:t>e</a:t>
            </a:r>
            <a:r>
              <a:rPr lang="fr-FR" dirty="0"/>
              <a:t> pers.)</a:t>
            </a:r>
            <a:endParaRPr lang="fr-FR" b="1" u="sng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1" dirty="0"/>
              <a:t>Tu</a:t>
            </a:r>
            <a:r>
              <a:rPr lang="fr-FR" dirty="0"/>
              <a:t> </a:t>
            </a:r>
            <a:r>
              <a:rPr lang="fr-FR" b="1" u="sng" dirty="0"/>
              <a:t>lui</a:t>
            </a:r>
            <a:r>
              <a:rPr lang="fr-FR" dirty="0"/>
              <a:t> donnes		=&gt; 	</a:t>
            </a:r>
            <a:r>
              <a:rPr lang="fr-FR" b="1" dirty="0"/>
              <a:t>Du</a:t>
            </a:r>
            <a:r>
              <a:rPr lang="fr-FR" dirty="0"/>
              <a:t> </a:t>
            </a:r>
            <a:r>
              <a:rPr lang="fr-FR" dirty="0" err="1"/>
              <a:t>gibst</a:t>
            </a:r>
            <a:r>
              <a:rPr lang="fr-FR" dirty="0"/>
              <a:t> </a:t>
            </a:r>
            <a:r>
              <a:rPr lang="fr-FR" b="1" u="sng" dirty="0" err="1"/>
              <a:t>ihm</a:t>
            </a:r>
            <a:r>
              <a:rPr lang="fr-FR" dirty="0"/>
              <a:t>	(Datif, singulier, 3</a:t>
            </a:r>
            <a:r>
              <a:rPr lang="fr-FR" baseline="30000" dirty="0"/>
              <a:t>e</a:t>
            </a:r>
            <a:r>
              <a:rPr lang="fr-FR" dirty="0"/>
              <a:t> pers. masc.)</a:t>
            </a:r>
            <a:endParaRPr lang="fr-FR" b="1" u="sng" dirty="0"/>
          </a:p>
          <a:p>
            <a:pPr marL="0" indent="0">
              <a:buNone/>
            </a:pPr>
            <a:r>
              <a:rPr lang="fr-FR" dirty="0"/>
              <a:t>	</a:t>
            </a:r>
            <a:endParaRPr lang="fr-CH" b="1" u="sng" dirty="0"/>
          </a:p>
        </p:txBody>
      </p:sp>
    </p:spTree>
    <p:extLst>
      <p:ext uri="{BB962C8B-B14F-4D97-AF65-F5344CB8AC3E}">
        <p14:creationId xmlns:p14="http://schemas.microsoft.com/office/powerpoint/2010/main" val="212067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1287B-0270-459F-CB6C-9033207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Les pronoms personnels	</a:t>
            </a:r>
            <a:br>
              <a:rPr lang="fr-FR" dirty="0"/>
            </a:br>
            <a:r>
              <a:rPr lang="fr-FR" dirty="0" err="1"/>
              <a:t>Personalpronomen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C0530-8200-3316-2305-E6C66FD77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70611"/>
          </a:xfrm>
        </p:spPr>
        <p:txBody>
          <a:bodyPr>
            <a:normAutofit/>
          </a:bodyPr>
          <a:lstStyle/>
          <a:p>
            <a:r>
              <a:rPr lang="fr-FR" sz="1600" dirty="0"/>
              <a:t>Voici le tableau récapitulatif avec tous les pronoms personnels ainsi que leurs traductions en français :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r>
              <a:rPr lang="fr-CH" sz="1600" dirty="0"/>
              <a:t>* </a:t>
            </a:r>
            <a:r>
              <a:rPr lang="fr-CH" sz="1600" dirty="0" err="1"/>
              <a:t>sie</a:t>
            </a:r>
            <a:r>
              <a:rPr lang="fr-CH" sz="1600" dirty="0"/>
              <a:t> = ils/elles pluriel / </a:t>
            </a:r>
            <a:r>
              <a:rPr lang="fr-CH" sz="1600" dirty="0" err="1"/>
              <a:t>Sie</a:t>
            </a:r>
            <a:r>
              <a:rPr lang="fr-CH" sz="1600" dirty="0"/>
              <a:t> = «vous» de politesse. Il existe évidemment les 2 formes aux 3 cas !!</a:t>
            </a:r>
            <a:endParaRPr lang="fr-FR" sz="1600" dirty="0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E9C8B808-8A5D-5775-F03E-F1E3967E7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55954"/>
              </p:ext>
            </p:extLst>
          </p:nvPr>
        </p:nvGraphicFramePr>
        <p:xfrm>
          <a:off x="1601694" y="2675965"/>
          <a:ext cx="8127999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891975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1733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61669150"/>
                    </a:ext>
                  </a:extLst>
                </a:gridCol>
              </a:tblGrid>
              <a:tr h="323326">
                <a:tc>
                  <a:txBody>
                    <a:bodyPr/>
                    <a:lstStyle/>
                    <a:p>
                      <a:r>
                        <a:rPr lang="fr-FR" dirty="0"/>
                        <a:t>Nominatif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Accusatif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Datif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15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ich</a:t>
                      </a:r>
                      <a:r>
                        <a:rPr lang="fr-FR" dirty="0"/>
                        <a:t>            je 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mich</a:t>
                      </a:r>
                      <a:r>
                        <a:rPr lang="fr-FR" dirty="0"/>
                        <a:t>          me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mir          à moi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27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du            tu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dich</a:t>
                      </a:r>
                      <a:r>
                        <a:rPr lang="fr-FR" dirty="0"/>
                        <a:t>           te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dir</a:t>
                      </a:r>
                      <a:r>
                        <a:rPr lang="fr-FR" dirty="0"/>
                        <a:t>           à toi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er             il (</a:t>
                      </a:r>
                      <a:r>
                        <a:rPr lang="fr-FR" dirty="0" err="1"/>
                        <a:t>masc</a:t>
                      </a:r>
                      <a:r>
                        <a:rPr lang="fr-FR" dirty="0"/>
                        <a:t>)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ihn</a:t>
                      </a:r>
                      <a:r>
                        <a:rPr lang="fr-FR" dirty="0"/>
                        <a:t>              le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ihm</a:t>
                      </a:r>
                      <a:r>
                        <a:rPr lang="fr-FR" dirty="0"/>
                        <a:t>         à lui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55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es             il/elle (nt)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es               le/la (nt)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ihm</a:t>
                      </a:r>
                      <a:r>
                        <a:rPr lang="fr-FR" dirty="0"/>
                        <a:t>         à lui / à elle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611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sie</a:t>
                      </a:r>
                      <a:r>
                        <a:rPr lang="fr-FR" dirty="0"/>
                        <a:t>            elle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sie</a:t>
                      </a:r>
                      <a:r>
                        <a:rPr lang="fr-FR" dirty="0"/>
                        <a:t>              la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ihr</a:t>
                      </a:r>
                      <a:r>
                        <a:rPr lang="fr-FR" dirty="0"/>
                        <a:t>           à elle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76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wir</a:t>
                      </a:r>
                      <a:r>
                        <a:rPr lang="fr-FR" dirty="0"/>
                        <a:t>           nous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uns             nous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uns         à nous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42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ihr</a:t>
                      </a:r>
                      <a:r>
                        <a:rPr lang="fr-FR" dirty="0"/>
                        <a:t>            vous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euch</a:t>
                      </a:r>
                      <a:r>
                        <a:rPr lang="fr-FR" dirty="0"/>
                        <a:t>          vous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euch</a:t>
                      </a:r>
                      <a:r>
                        <a:rPr lang="fr-FR" dirty="0"/>
                        <a:t>      à vous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878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sie</a:t>
                      </a:r>
                      <a:r>
                        <a:rPr lang="fr-FR" dirty="0"/>
                        <a:t>/</a:t>
                      </a:r>
                      <a:r>
                        <a:rPr lang="fr-FR" dirty="0" err="1"/>
                        <a:t>Sie</a:t>
                      </a:r>
                      <a:r>
                        <a:rPr lang="fr-FR" dirty="0"/>
                        <a:t>*   ils/ vous 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sie</a:t>
                      </a:r>
                      <a:r>
                        <a:rPr lang="fr-FR" dirty="0"/>
                        <a:t> / </a:t>
                      </a:r>
                      <a:r>
                        <a:rPr lang="fr-FR" dirty="0" err="1"/>
                        <a:t>Sie</a:t>
                      </a:r>
                      <a:r>
                        <a:rPr lang="fr-FR" dirty="0"/>
                        <a:t>      les / vous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ihnen</a:t>
                      </a:r>
                      <a:r>
                        <a:rPr lang="fr-FR" dirty="0"/>
                        <a:t>      à eux / vous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649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89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32506-01B0-0424-2DF3-9810C212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1) Les pronoms personnels</a:t>
            </a:r>
            <a:br>
              <a:rPr lang="fr-FR" dirty="0"/>
            </a:br>
            <a:r>
              <a:rPr lang="fr-FR" dirty="0" err="1"/>
              <a:t>Personalpronomen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54F2A8-D309-D0D6-9FA7-61ADF9A73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Petit aide-mémoire</a:t>
            </a:r>
          </a:p>
          <a:p>
            <a:r>
              <a:rPr lang="fr-CH" dirty="0"/>
              <a:t>Réfère-toi aux déterminants !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b="1" dirty="0"/>
              <a:t>Nominatif</a:t>
            </a:r>
            <a:r>
              <a:rPr lang="fr-CH" dirty="0"/>
              <a:t>			</a:t>
            </a:r>
            <a:r>
              <a:rPr lang="fr-CH" b="1" dirty="0"/>
              <a:t>Accusatif</a:t>
            </a:r>
            <a:r>
              <a:rPr lang="fr-CH" dirty="0"/>
              <a:t>		</a:t>
            </a:r>
            <a:r>
              <a:rPr lang="fr-CH" b="1" dirty="0"/>
              <a:t>Datif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b="1" dirty="0">
                <a:solidFill>
                  <a:srgbClr val="FFFF00"/>
                </a:solidFill>
              </a:rPr>
              <a:t>Er</a:t>
            </a:r>
            <a:r>
              <a:rPr lang="fr-CH" dirty="0"/>
              <a:t>	= </a:t>
            </a:r>
            <a:r>
              <a:rPr lang="fr-CH" b="1" dirty="0"/>
              <a:t>d</a:t>
            </a:r>
            <a:r>
              <a:rPr lang="fr-CH" b="1" dirty="0">
                <a:solidFill>
                  <a:srgbClr val="FFFF00"/>
                </a:solidFill>
              </a:rPr>
              <a:t>er</a:t>
            </a:r>
            <a:r>
              <a:rPr lang="fr-CH" b="1" dirty="0"/>
              <a:t>			</a:t>
            </a:r>
            <a:r>
              <a:rPr lang="fr-CH" b="1" dirty="0" err="1"/>
              <a:t>ih</a:t>
            </a:r>
            <a:r>
              <a:rPr lang="fr-CH" b="1" dirty="0" err="1">
                <a:solidFill>
                  <a:srgbClr val="FFFF00"/>
                </a:solidFill>
              </a:rPr>
              <a:t>n</a:t>
            </a:r>
            <a:r>
              <a:rPr lang="fr-CH" b="1" dirty="0"/>
              <a:t>	= de</a:t>
            </a:r>
            <a:r>
              <a:rPr lang="fr-CH" b="1" dirty="0">
                <a:solidFill>
                  <a:srgbClr val="FFFF00"/>
                </a:solidFill>
              </a:rPr>
              <a:t>n</a:t>
            </a:r>
            <a:r>
              <a:rPr lang="fr-CH" b="1" dirty="0"/>
              <a:t>		</a:t>
            </a:r>
            <a:r>
              <a:rPr lang="fr-CH" b="1" dirty="0" err="1"/>
              <a:t>ih</a:t>
            </a:r>
            <a:r>
              <a:rPr lang="fr-CH" b="1" dirty="0" err="1">
                <a:solidFill>
                  <a:srgbClr val="FFFF00"/>
                </a:solidFill>
              </a:rPr>
              <a:t>m</a:t>
            </a:r>
            <a:r>
              <a:rPr lang="fr-CH" b="1" dirty="0"/>
              <a:t>	 = </a:t>
            </a:r>
            <a:r>
              <a:rPr lang="fr-CH" b="1" dirty="0" err="1"/>
              <a:t>de</a:t>
            </a:r>
            <a:r>
              <a:rPr lang="fr-CH" b="1" dirty="0" err="1">
                <a:solidFill>
                  <a:srgbClr val="FFFF00"/>
                </a:solidFill>
              </a:rPr>
              <a:t>m</a:t>
            </a:r>
            <a:endParaRPr lang="fr-CH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b="1" dirty="0"/>
              <a:t>E</a:t>
            </a:r>
            <a:r>
              <a:rPr lang="fr-CH" b="1" dirty="0">
                <a:solidFill>
                  <a:srgbClr val="FFFF00"/>
                </a:solidFill>
              </a:rPr>
              <a:t>s</a:t>
            </a:r>
            <a:r>
              <a:rPr lang="fr-CH" dirty="0"/>
              <a:t>	= </a:t>
            </a:r>
            <a:r>
              <a:rPr lang="fr-CH" b="1" dirty="0" err="1"/>
              <a:t>da</a:t>
            </a:r>
            <a:r>
              <a:rPr lang="fr-CH" b="1" dirty="0" err="1">
                <a:solidFill>
                  <a:srgbClr val="FFFF00"/>
                </a:solidFill>
              </a:rPr>
              <a:t>s</a:t>
            </a:r>
            <a:r>
              <a:rPr lang="fr-CH" b="1" dirty="0"/>
              <a:t>			e</a:t>
            </a:r>
            <a:r>
              <a:rPr lang="fr-CH" b="1" dirty="0">
                <a:solidFill>
                  <a:srgbClr val="FFFF00"/>
                </a:solidFill>
              </a:rPr>
              <a:t>s</a:t>
            </a:r>
            <a:r>
              <a:rPr lang="fr-CH" b="1" dirty="0"/>
              <a:t>	= </a:t>
            </a:r>
            <a:r>
              <a:rPr lang="fr-CH" b="1" dirty="0" err="1"/>
              <a:t>da</a:t>
            </a:r>
            <a:r>
              <a:rPr lang="fr-CH" b="1" dirty="0" err="1">
                <a:solidFill>
                  <a:srgbClr val="FFFF00"/>
                </a:solidFill>
              </a:rPr>
              <a:t>s</a:t>
            </a:r>
            <a:r>
              <a:rPr lang="fr-CH" b="1" dirty="0"/>
              <a:t>		</a:t>
            </a:r>
            <a:r>
              <a:rPr lang="fr-CH" b="1" dirty="0" err="1"/>
              <a:t>ih</a:t>
            </a:r>
            <a:r>
              <a:rPr lang="fr-CH" b="1" dirty="0" err="1">
                <a:solidFill>
                  <a:srgbClr val="FFFF00"/>
                </a:solidFill>
              </a:rPr>
              <a:t>m</a:t>
            </a:r>
            <a:r>
              <a:rPr lang="fr-CH" b="1" dirty="0"/>
              <a:t> = </a:t>
            </a:r>
            <a:r>
              <a:rPr lang="fr-CH" b="1" dirty="0" err="1"/>
              <a:t>de</a:t>
            </a:r>
            <a:r>
              <a:rPr lang="fr-CH" b="1" dirty="0" err="1">
                <a:solidFill>
                  <a:srgbClr val="FFFF00"/>
                </a:solidFill>
              </a:rPr>
              <a:t>m</a:t>
            </a:r>
            <a:endParaRPr lang="fr-CH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b="1" dirty="0" err="1"/>
              <a:t>S</a:t>
            </a:r>
            <a:r>
              <a:rPr lang="fr-CH" b="1" dirty="0" err="1">
                <a:solidFill>
                  <a:srgbClr val="FFFF00"/>
                </a:solidFill>
              </a:rPr>
              <a:t>ie</a:t>
            </a:r>
            <a:r>
              <a:rPr lang="fr-CH" dirty="0"/>
              <a:t>	= </a:t>
            </a:r>
            <a:r>
              <a:rPr lang="fr-CH" b="1" dirty="0"/>
              <a:t>d</a:t>
            </a:r>
            <a:r>
              <a:rPr lang="fr-CH" b="1" dirty="0">
                <a:solidFill>
                  <a:srgbClr val="FFFF00"/>
                </a:solidFill>
              </a:rPr>
              <a:t>ie</a:t>
            </a:r>
            <a:r>
              <a:rPr lang="fr-CH" b="1" dirty="0"/>
              <a:t>			</a:t>
            </a:r>
            <a:r>
              <a:rPr lang="fr-CH" b="1" dirty="0" err="1"/>
              <a:t>s</a:t>
            </a:r>
            <a:r>
              <a:rPr lang="fr-CH" b="1" dirty="0" err="1">
                <a:solidFill>
                  <a:srgbClr val="FFFF00"/>
                </a:solidFill>
              </a:rPr>
              <a:t>ie</a:t>
            </a:r>
            <a:r>
              <a:rPr lang="fr-CH" b="1" dirty="0"/>
              <a:t>	= d</a:t>
            </a:r>
            <a:r>
              <a:rPr lang="fr-CH" b="1" dirty="0">
                <a:solidFill>
                  <a:srgbClr val="FFFF00"/>
                </a:solidFill>
              </a:rPr>
              <a:t>ie</a:t>
            </a:r>
            <a:r>
              <a:rPr lang="fr-CH" b="1" dirty="0"/>
              <a:t>		</a:t>
            </a:r>
            <a:r>
              <a:rPr lang="fr-CH" b="1" dirty="0" err="1"/>
              <a:t>ih</a:t>
            </a:r>
            <a:r>
              <a:rPr lang="fr-CH" b="1" dirty="0" err="1">
                <a:solidFill>
                  <a:srgbClr val="FFFF00"/>
                </a:solidFill>
              </a:rPr>
              <a:t>r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/>
              <a:t>= de</a:t>
            </a:r>
            <a:r>
              <a:rPr lang="fr-CH" b="1" dirty="0">
                <a:solidFill>
                  <a:srgbClr val="FFFF00"/>
                </a:solidFill>
              </a:rPr>
              <a:t>r</a:t>
            </a:r>
          </a:p>
          <a:p>
            <a:pPr marL="0" indent="0">
              <a:buNone/>
            </a:pPr>
            <a:r>
              <a:rPr lang="fr-CH" b="1" dirty="0"/>
              <a:t>										</a:t>
            </a:r>
            <a:r>
              <a:rPr lang="fr-CH" b="1" dirty="0" err="1"/>
              <a:t>ih</a:t>
            </a:r>
            <a:r>
              <a:rPr lang="fr-CH" b="1" dirty="0" err="1">
                <a:solidFill>
                  <a:srgbClr val="FFFF00"/>
                </a:solidFill>
              </a:rPr>
              <a:t>nen</a:t>
            </a:r>
            <a:r>
              <a:rPr lang="fr-CH" b="1" dirty="0"/>
              <a:t> = de</a:t>
            </a:r>
            <a:r>
              <a:rPr lang="fr-CH" b="1" dirty="0">
                <a:solidFill>
                  <a:srgbClr val="FFFF00"/>
                </a:solidFill>
              </a:rPr>
              <a:t>n</a:t>
            </a:r>
            <a:r>
              <a:rPr lang="fr-CH" b="1" dirty="0"/>
              <a:t> + </a:t>
            </a:r>
            <a:r>
              <a:rPr lang="fr-CH" b="1" dirty="0">
                <a:solidFill>
                  <a:srgbClr val="FFFF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2866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34AEA7-3A17-7A9A-2271-6FDEC3199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Les pronoms possessifs</a:t>
            </a:r>
            <a:br>
              <a:rPr lang="fr-CH" dirty="0"/>
            </a:br>
            <a:r>
              <a:rPr lang="fr-CH" dirty="0" err="1"/>
              <a:t>Possessivpronomen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09D01-8B46-7BCB-558E-5D8D6C3DA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51023" cy="4195481"/>
          </a:xfrm>
        </p:spPr>
        <p:txBody>
          <a:bodyPr>
            <a:normAutofit/>
          </a:bodyPr>
          <a:lstStyle/>
          <a:p>
            <a:r>
              <a:rPr lang="fr-CH" dirty="0"/>
              <a:t>Les pronoms possessifs se comportent comme les pronoms personnels, dans le sens qu’ils se déclinent aussi en </a:t>
            </a:r>
            <a:r>
              <a:rPr lang="fr-CH" b="1" dirty="0"/>
              <a:t>genre</a:t>
            </a:r>
            <a:r>
              <a:rPr lang="fr-CH" dirty="0"/>
              <a:t>, en </a:t>
            </a:r>
            <a:r>
              <a:rPr lang="fr-CH" b="1" dirty="0"/>
              <a:t>cas</a:t>
            </a:r>
            <a:r>
              <a:rPr lang="fr-CH" dirty="0"/>
              <a:t> et en </a:t>
            </a:r>
            <a:r>
              <a:rPr lang="fr-CH" b="1" dirty="0"/>
              <a:t>nombre</a:t>
            </a:r>
            <a:r>
              <a:rPr lang="fr-CH" dirty="0"/>
              <a:t>.</a:t>
            </a:r>
          </a:p>
          <a:p>
            <a:r>
              <a:rPr lang="fr-CH" dirty="0"/>
              <a:t>Le genre dépendant du nom qu’il accompagne. </a:t>
            </a:r>
          </a:p>
          <a:p>
            <a:r>
              <a:rPr lang="fr-CH" dirty="0"/>
              <a:t>Pour la 3</a:t>
            </a:r>
            <a:r>
              <a:rPr lang="fr-CH" baseline="30000" dirty="0"/>
              <a:t>e</a:t>
            </a:r>
            <a:r>
              <a:rPr lang="fr-CH" dirty="0"/>
              <a:t> pers. </a:t>
            </a:r>
            <a:r>
              <a:rPr lang="fr-CH" dirty="0" err="1"/>
              <a:t>sg</a:t>
            </a:r>
            <a:r>
              <a:rPr lang="fr-CH" dirty="0"/>
              <a:t>, le genre varie aussi selon le sujet.</a:t>
            </a:r>
          </a:p>
          <a:p>
            <a:pPr marL="0" indent="0">
              <a:buNone/>
            </a:pPr>
            <a:endParaRPr lang="fr-CH" dirty="0"/>
          </a:p>
          <a:p>
            <a:r>
              <a:rPr lang="fr-CH" dirty="0"/>
              <a:t>Voici quelques exemples :	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Ich</a:t>
            </a:r>
            <a:r>
              <a:rPr lang="fr-CH" dirty="0"/>
              <a:t> </a:t>
            </a:r>
            <a:r>
              <a:rPr lang="fr-CH" dirty="0" err="1"/>
              <a:t>nehme</a:t>
            </a:r>
            <a:r>
              <a:rPr lang="fr-CH" dirty="0"/>
              <a:t> </a:t>
            </a:r>
            <a:r>
              <a:rPr lang="fr-CH" b="1" dirty="0" err="1"/>
              <a:t>meine</a:t>
            </a:r>
            <a:r>
              <a:rPr lang="fr-CH" dirty="0"/>
              <a:t> Brille.				=&gt; Je prends </a:t>
            </a:r>
            <a:r>
              <a:rPr lang="fr-CH" b="1" dirty="0"/>
              <a:t>mes</a:t>
            </a:r>
            <a:r>
              <a:rPr lang="fr-CH" dirty="0"/>
              <a:t> lunettes.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Sie</a:t>
            </a:r>
            <a:r>
              <a:rPr lang="fr-CH" dirty="0"/>
              <a:t> </a:t>
            </a:r>
            <a:r>
              <a:rPr lang="fr-CH" dirty="0" err="1"/>
              <a:t>trifft</a:t>
            </a:r>
            <a:r>
              <a:rPr lang="fr-CH" dirty="0"/>
              <a:t> </a:t>
            </a:r>
            <a:r>
              <a:rPr lang="fr-CH" b="1" dirty="0" err="1"/>
              <a:t>ihre</a:t>
            </a:r>
            <a:r>
              <a:rPr lang="fr-CH" dirty="0"/>
              <a:t> </a:t>
            </a:r>
            <a:r>
              <a:rPr lang="fr-CH" dirty="0" err="1"/>
              <a:t>beste</a:t>
            </a:r>
            <a:r>
              <a:rPr lang="fr-CH" dirty="0"/>
              <a:t> </a:t>
            </a:r>
            <a:r>
              <a:rPr lang="fr-CH" dirty="0" err="1"/>
              <a:t>Freundin</a:t>
            </a:r>
            <a:r>
              <a:rPr lang="fr-CH" dirty="0"/>
              <a:t>.			=&gt; Elle rencontre </a:t>
            </a:r>
            <a:r>
              <a:rPr lang="fr-CH" b="1" dirty="0"/>
              <a:t>sa</a:t>
            </a:r>
            <a:r>
              <a:rPr lang="fr-CH" dirty="0"/>
              <a:t> meilleure amie	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err="1"/>
              <a:t>Wir</a:t>
            </a:r>
            <a:r>
              <a:rPr lang="fr-CH" dirty="0"/>
              <a:t> </a:t>
            </a:r>
            <a:r>
              <a:rPr lang="fr-CH" dirty="0" err="1"/>
              <a:t>wollen</a:t>
            </a:r>
            <a:r>
              <a:rPr lang="fr-CH" dirty="0"/>
              <a:t> </a:t>
            </a:r>
            <a:r>
              <a:rPr lang="fr-CH" b="1" dirty="0" err="1"/>
              <a:t>unseren</a:t>
            </a:r>
            <a:r>
              <a:rPr lang="fr-CH" dirty="0"/>
              <a:t> </a:t>
            </a:r>
            <a:r>
              <a:rPr lang="fr-CH" dirty="0" err="1"/>
              <a:t>Freunden</a:t>
            </a:r>
            <a:r>
              <a:rPr lang="fr-CH" dirty="0"/>
              <a:t> </a:t>
            </a:r>
            <a:r>
              <a:rPr lang="fr-CH" dirty="0" err="1"/>
              <a:t>helfen</a:t>
            </a:r>
            <a:r>
              <a:rPr lang="fr-CH" dirty="0"/>
              <a:t>.	=&gt; Nous voulons aider </a:t>
            </a:r>
            <a:r>
              <a:rPr lang="fr-CH" b="1" dirty="0"/>
              <a:t>nos</a:t>
            </a:r>
            <a:r>
              <a:rPr lang="fr-CH" dirty="0"/>
              <a:t> amis.</a:t>
            </a:r>
          </a:p>
        </p:txBody>
      </p:sp>
    </p:spTree>
    <p:extLst>
      <p:ext uri="{BB962C8B-B14F-4D97-AF65-F5344CB8AC3E}">
        <p14:creationId xmlns:p14="http://schemas.microsoft.com/office/powerpoint/2010/main" val="417673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9EC21-68D4-BD49-01F6-486D837C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Les pronoms possessifs</a:t>
            </a:r>
            <a:br>
              <a:rPr lang="fr-CH" dirty="0"/>
            </a:br>
            <a:r>
              <a:rPr lang="fr-CH" dirty="0" err="1"/>
              <a:t>Possessivpronomen</a:t>
            </a:r>
            <a:r>
              <a:rPr lang="fr-CH" dirty="0"/>
              <a:t> </a:t>
            </a:r>
            <a:r>
              <a:rPr lang="fr-CH" dirty="0" err="1"/>
              <a:t>im</a:t>
            </a:r>
            <a:r>
              <a:rPr lang="fr-CH" dirty="0"/>
              <a:t> </a:t>
            </a:r>
            <a:r>
              <a:rPr lang="fr-CH" dirty="0" err="1"/>
              <a:t>Nominativ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2AEF4E-1466-503E-D574-B37BE868D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Voici le tableau de déclinaison des pronoms possessifs au nominatif :</a:t>
            </a:r>
          </a:p>
          <a:p>
            <a:pPr marL="0" indent="0">
              <a:buNone/>
            </a:pPr>
            <a:r>
              <a:rPr lang="fr-CH" dirty="0"/>
              <a:t>Ces pronoms sont les équivalents de mon, ton, son, notre, etc…</a:t>
            </a:r>
          </a:p>
          <a:p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D73FDEF-5AC8-45BA-1EAD-55F8E0E41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476864"/>
              </p:ext>
            </p:extLst>
          </p:nvPr>
        </p:nvGraphicFramePr>
        <p:xfrm>
          <a:off x="1392049" y="3093072"/>
          <a:ext cx="8128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2893924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519172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4418583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3528726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86802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Pronom</a:t>
                      </a:r>
                    </a:p>
                    <a:p>
                      <a:r>
                        <a:rPr lang="fr-CH" dirty="0"/>
                        <a:t>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 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 Neutre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Prossessif</a:t>
                      </a:r>
                      <a:endParaRPr lang="fr-CH" dirty="0"/>
                    </a:p>
                    <a:p>
                      <a:r>
                        <a:rPr lang="fr-CH" dirty="0"/>
                        <a:t>Féminin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Pluriel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9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ich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544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35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72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93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10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wir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766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euer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euer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642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r>
                        <a:rPr lang="fr-CH" dirty="0"/>
                        <a:t> / </a:t>
                      </a:r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796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26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6CA7B-4DA2-2AB0-1652-93E8BCB7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Les pronoms possessifs</a:t>
            </a:r>
            <a:br>
              <a:rPr lang="fr-CH" dirty="0"/>
            </a:br>
            <a:r>
              <a:rPr lang="fr-CH" dirty="0" err="1"/>
              <a:t>Possessivpronomen</a:t>
            </a:r>
            <a:r>
              <a:rPr lang="fr-CH" dirty="0"/>
              <a:t> </a:t>
            </a:r>
            <a:r>
              <a:rPr lang="fr-CH" dirty="0" err="1"/>
              <a:t>im</a:t>
            </a:r>
            <a:r>
              <a:rPr lang="fr-CH" dirty="0"/>
              <a:t> </a:t>
            </a:r>
            <a:r>
              <a:rPr lang="fr-CH" dirty="0" err="1"/>
              <a:t>Akkusativ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549921-74F7-5CFF-7035-78914473D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Voici le tableau de déclinaison des pronoms possessifs à l’accusatif :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1B6C7E85-859A-F9E0-3E72-2B046DDE3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226302"/>
              </p:ext>
            </p:extLst>
          </p:nvPr>
        </p:nvGraphicFramePr>
        <p:xfrm>
          <a:off x="1358431" y="2708834"/>
          <a:ext cx="8128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5942408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581475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896340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3308081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98501795"/>
                    </a:ext>
                  </a:extLst>
                </a:gridCol>
              </a:tblGrid>
              <a:tr h="498138">
                <a:tc>
                  <a:txBody>
                    <a:bodyPr/>
                    <a:lstStyle/>
                    <a:p>
                      <a:r>
                        <a:rPr lang="fr-CH" dirty="0"/>
                        <a:t>Pronom 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 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Neutre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Féminin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Pluriel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33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ich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729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40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72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49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696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wir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143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</a:t>
                      </a:r>
                      <a:r>
                        <a:rPr lang="fr-CH" dirty="0" err="1"/>
                        <a:t>ren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euer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245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r>
                        <a:rPr lang="fr-CH" dirty="0"/>
                        <a:t> / </a:t>
                      </a:r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569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26284-9E7F-E46C-4E16-004BE784B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2) Les pronoms possessifs</a:t>
            </a:r>
            <a:br>
              <a:rPr lang="fr-CH" dirty="0"/>
            </a:br>
            <a:r>
              <a:rPr lang="fr-CH" dirty="0" err="1"/>
              <a:t>Possessivpronomen</a:t>
            </a:r>
            <a:r>
              <a:rPr lang="fr-CH" dirty="0"/>
              <a:t> </a:t>
            </a:r>
            <a:r>
              <a:rPr lang="fr-CH" dirty="0" err="1"/>
              <a:t>im</a:t>
            </a:r>
            <a:r>
              <a:rPr lang="fr-CH" dirty="0"/>
              <a:t> </a:t>
            </a:r>
            <a:r>
              <a:rPr lang="fr-CH" dirty="0" err="1"/>
              <a:t>Dativ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7C62F-140F-574D-B52B-35765A6F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Voici le tableau de déclinaison des pronoms </a:t>
            </a:r>
            <a:r>
              <a:rPr lang="fr-CH" dirty="0" err="1"/>
              <a:t>pssessifs</a:t>
            </a:r>
            <a:r>
              <a:rPr lang="fr-CH" dirty="0"/>
              <a:t> au datif :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AC170BA-5E47-30C4-8ECB-8CFFEC8DC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806722"/>
              </p:ext>
            </p:extLst>
          </p:nvPr>
        </p:nvGraphicFramePr>
        <p:xfrm>
          <a:off x="1379818" y="2723277"/>
          <a:ext cx="8128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3263256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72833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919484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73593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708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Pronom 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 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Neutre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Féminin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Possessif</a:t>
                      </a:r>
                    </a:p>
                    <a:p>
                      <a:r>
                        <a:rPr lang="fr-CH" dirty="0"/>
                        <a:t>Pluriel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982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ich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meinen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57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deinen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3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55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seinen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6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/>
                        <a:t>ihrem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44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wir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unseren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unseren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26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ihr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euerem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</a:t>
                      </a:r>
                      <a:r>
                        <a:rPr lang="fr-CH" dirty="0" err="1"/>
                        <a:t>rer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eu(e)</a:t>
                      </a:r>
                      <a:r>
                        <a:rPr lang="fr-CH" dirty="0" err="1"/>
                        <a:t>ren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477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/>
                        <a:t>sie</a:t>
                      </a:r>
                      <a:r>
                        <a:rPr lang="fr-CH" dirty="0"/>
                        <a:t> / </a:t>
                      </a:r>
                      <a:r>
                        <a:rPr lang="fr-CH" dirty="0" err="1"/>
                        <a:t>Sie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ihrem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ihrer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ihren</a:t>
                      </a:r>
                      <a:endParaRPr lang="fr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7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1028</Words>
  <Application>Microsoft Office PowerPoint</Application>
  <PresentationFormat>Grand écran</PresentationFormat>
  <Paragraphs>278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</vt:lpstr>
      <vt:lpstr>Ressource d’apprentissage 7</vt:lpstr>
      <vt:lpstr>Les pronoms - Introduction</vt:lpstr>
      <vt:lpstr>1) Les pronoms personnels Personalpronomen</vt:lpstr>
      <vt:lpstr>1) Les pronoms personnels  Personalpronomen</vt:lpstr>
      <vt:lpstr>1) Les pronoms personnels Personalpronomen</vt:lpstr>
      <vt:lpstr>2) Les pronoms possessifs Possessivpronomen</vt:lpstr>
      <vt:lpstr>2) Les pronoms possessifs Possessivpronomen im Nominativ</vt:lpstr>
      <vt:lpstr>2) Les pronoms possessifs Possessivpronomen im Akkusativ</vt:lpstr>
      <vt:lpstr>2) Les pronoms possessifs Possessivpronomen im Dativ</vt:lpstr>
      <vt:lpstr>2) Les pronoms possessifs Quelques exemples concrets</vt:lpstr>
      <vt:lpstr>3) Les pronoms réfléchis Reflexivpronomen</vt:lpstr>
      <vt:lpstr>3) Pronoms réfléchis Reflexivpronomen</vt:lpstr>
      <vt:lpstr>4) Les pronoms relatifs Relativpronomen</vt:lpstr>
      <vt:lpstr>Bon travail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Ressource d’apprentissage 7</dc:title>
  <dc:creator>Alexei Porret</dc:creator>
  <cp:lastModifiedBy>Alexei Porret</cp:lastModifiedBy>
  <cp:revision>5</cp:revision>
  <dcterms:created xsi:type="dcterms:W3CDTF">2022-05-10T09:22:38Z</dcterms:created>
  <dcterms:modified xsi:type="dcterms:W3CDTF">2022-07-06T13:06:32Z</dcterms:modified>
</cp:coreProperties>
</file>