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0" r:id="rId5"/>
    <p:sldId id="271" r:id="rId6"/>
    <p:sldId id="274" r:id="rId7"/>
    <p:sldId id="275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72" y="2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3105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1396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8129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8292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99049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29562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46287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41676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2931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91342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79552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08442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30780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64783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99557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9983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4596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C9E7551-9D85-4312-AD24-2A452429F61B}" type="datetimeFigureOut">
              <a:rPr lang="fr-CH" smtClean="0"/>
              <a:t>17.08.2022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AB3D5-7A8B-4532-B31F-00772616950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486756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BF9463-93DF-B510-DF53-7C7762A234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Ressource d’apprentissage 10</a:t>
            </a:r>
            <a:endParaRPr lang="fr-CH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FB13241-3DC5-C5F1-6E10-E8907D1B4F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La déclinaison (</a:t>
            </a:r>
            <a:r>
              <a:rPr lang="fr-FR" dirty="0" err="1"/>
              <a:t>acoord</a:t>
            </a:r>
            <a:r>
              <a:rPr lang="fr-FR" dirty="0"/>
              <a:t>) de l’adjectif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50236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ED90E0-F72D-E4E5-8A57-A4282F485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adjectifs</a:t>
            </a:r>
            <a:br>
              <a:rPr lang="fr-FR" dirty="0"/>
            </a:br>
            <a:r>
              <a:rPr lang="fr-FR" dirty="0"/>
              <a:t>Introduction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2DCCCA-2416-5007-31F0-83E77A03A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 adjectif, non comparé, peut apparaître sous deux formes :</a:t>
            </a:r>
          </a:p>
          <a:p>
            <a:pPr lvl="1"/>
            <a:r>
              <a:rPr lang="fr-FR" dirty="0"/>
              <a:t>Forme non-fléchie (forme de base)</a:t>
            </a:r>
          </a:p>
          <a:p>
            <a:pPr lvl="1"/>
            <a:r>
              <a:rPr lang="fr-FR" dirty="0"/>
              <a:t>Forme fléchie (forme accordée)</a:t>
            </a:r>
          </a:p>
        </p:txBody>
      </p:sp>
    </p:spTree>
    <p:extLst>
      <p:ext uri="{BB962C8B-B14F-4D97-AF65-F5344CB8AC3E}">
        <p14:creationId xmlns:p14="http://schemas.microsoft.com/office/powerpoint/2010/main" val="34018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92950E-248B-9390-BF12-40DF30EBE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forme non-fléchie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C17EFB-441E-F55C-61BA-7D5838550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674506" cy="4195481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Un adjectif apparaît sous sa forme</a:t>
            </a:r>
            <a:r>
              <a:rPr lang="fr-FR" b="1" dirty="0"/>
              <a:t> non-fléchie </a:t>
            </a:r>
            <a:r>
              <a:rPr lang="fr-FR" dirty="0"/>
              <a:t>quand :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fr-FR" dirty="0">
                <a:solidFill>
                  <a:prstClr val="white"/>
                </a:solidFill>
              </a:rPr>
              <a:t>Il </a:t>
            </a:r>
            <a:r>
              <a:rPr lang="fr-FR" b="1" dirty="0">
                <a:solidFill>
                  <a:prstClr val="white"/>
                </a:solidFill>
              </a:rPr>
              <a:t>dépend d’un verbe </a:t>
            </a:r>
            <a:r>
              <a:rPr lang="fr-FR" dirty="0">
                <a:solidFill>
                  <a:prstClr val="white"/>
                </a:solidFill>
              </a:rPr>
              <a:t>et non d’un nom. Il est alors en </a:t>
            </a:r>
            <a:r>
              <a:rPr lang="fr-FR" b="1" u="sng" dirty="0">
                <a:solidFill>
                  <a:prstClr val="white"/>
                </a:solidFill>
              </a:rPr>
              <a:t>fin de phrase et invariable :</a:t>
            </a:r>
          </a:p>
          <a:p>
            <a:pPr lvl="1">
              <a:buClr>
                <a:srgbClr val="1E5155">
                  <a:lumMod val="40000"/>
                  <a:lumOff val="60000"/>
                </a:srgbClr>
              </a:buClr>
            </a:pPr>
            <a:r>
              <a:rPr lang="fr-FR" dirty="0">
                <a:solidFill>
                  <a:prstClr val="white"/>
                </a:solidFill>
              </a:rPr>
              <a:t>Der Mann </a:t>
            </a:r>
            <a:r>
              <a:rPr lang="fr-FR" u="sng" dirty="0" err="1">
                <a:solidFill>
                  <a:prstClr val="white"/>
                </a:solidFill>
              </a:rPr>
              <a:t>ist</a:t>
            </a:r>
            <a:r>
              <a:rPr lang="fr-FR" dirty="0">
                <a:solidFill>
                  <a:prstClr val="white"/>
                </a:solidFill>
              </a:rPr>
              <a:t> </a:t>
            </a:r>
            <a:r>
              <a:rPr lang="fr-FR" b="1" dirty="0" err="1">
                <a:solidFill>
                  <a:prstClr val="white"/>
                </a:solidFill>
              </a:rPr>
              <a:t>gross</a:t>
            </a:r>
            <a:r>
              <a:rPr lang="fr-FR" dirty="0">
                <a:solidFill>
                  <a:prstClr val="white"/>
                </a:solidFill>
              </a:rPr>
              <a:t>.		=&gt; L’homme est grand.</a:t>
            </a:r>
          </a:p>
          <a:p>
            <a:pPr lvl="1">
              <a:buClr>
                <a:srgbClr val="1E5155">
                  <a:lumMod val="40000"/>
                  <a:lumOff val="60000"/>
                </a:srgbClr>
              </a:buClr>
            </a:pPr>
            <a:r>
              <a:rPr lang="fr-FR" dirty="0">
                <a:solidFill>
                  <a:prstClr val="white"/>
                </a:solidFill>
              </a:rPr>
              <a:t>Die Frau </a:t>
            </a:r>
            <a:r>
              <a:rPr lang="fr-FR" u="sng" dirty="0" err="1">
                <a:solidFill>
                  <a:prstClr val="white"/>
                </a:solidFill>
              </a:rPr>
              <a:t>blieb</a:t>
            </a:r>
            <a:r>
              <a:rPr lang="fr-FR" dirty="0">
                <a:solidFill>
                  <a:prstClr val="white"/>
                </a:solidFill>
              </a:rPr>
              <a:t> </a:t>
            </a:r>
            <a:r>
              <a:rPr lang="fr-FR" b="1" dirty="0" err="1">
                <a:solidFill>
                  <a:prstClr val="white"/>
                </a:solidFill>
              </a:rPr>
              <a:t>stumm</a:t>
            </a:r>
            <a:r>
              <a:rPr lang="fr-FR" dirty="0">
                <a:solidFill>
                  <a:prstClr val="white"/>
                </a:solidFill>
              </a:rPr>
              <a:t>.		=&gt; La femme resta muette.</a:t>
            </a:r>
          </a:p>
          <a:p>
            <a:pPr lvl="1">
              <a:buClr>
                <a:srgbClr val="1E5155">
                  <a:lumMod val="40000"/>
                  <a:lumOff val="60000"/>
                </a:srgbClr>
              </a:buClr>
            </a:pPr>
            <a:r>
              <a:rPr lang="fr-FR" dirty="0" err="1">
                <a:solidFill>
                  <a:prstClr val="white"/>
                </a:solidFill>
              </a:rPr>
              <a:t>Das</a:t>
            </a:r>
            <a:r>
              <a:rPr lang="fr-FR" dirty="0">
                <a:solidFill>
                  <a:prstClr val="white"/>
                </a:solidFill>
              </a:rPr>
              <a:t> Kind </a:t>
            </a:r>
            <a:r>
              <a:rPr lang="fr-FR" u="sng" dirty="0" err="1">
                <a:solidFill>
                  <a:prstClr val="white"/>
                </a:solidFill>
              </a:rPr>
              <a:t>wird</a:t>
            </a:r>
            <a:r>
              <a:rPr lang="fr-FR" dirty="0">
                <a:solidFill>
                  <a:prstClr val="white"/>
                </a:solidFill>
              </a:rPr>
              <a:t> </a:t>
            </a:r>
            <a:r>
              <a:rPr lang="fr-FR" b="1" dirty="0" err="1">
                <a:solidFill>
                  <a:prstClr val="white"/>
                </a:solidFill>
              </a:rPr>
              <a:t>klug</a:t>
            </a:r>
            <a:r>
              <a:rPr lang="fr-FR" dirty="0">
                <a:solidFill>
                  <a:prstClr val="white"/>
                </a:solidFill>
              </a:rPr>
              <a:t>.		=&gt; L’enfant devient intelligent.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12067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92950E-248B-9390-BF12-40DF30EBE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forme fléchie</a:t>
            </a:r>
            <a:br>
              <a:rPr lang="fr-FR" dirty="0"/>
            </a:br>
            <a:r>
              <a:rPr lang="fr-FR" dirty="0"/>
              <a:t>Introduction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C17EFB-441E-F55C-61BA-7D5838550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674506" cy="4195481"/>
          </a:xfrm>
        </p:spPr>
        <p:txBody>
          <a:bodyPr/>
          <a:lstStyle/>
          <a:p>
            <a:r>
              <a:rPr lang="fr-FR" dirty="0"/>
              <a:t>Quand l’adjectif modifie un nom et ne dépend pas directement du verbe, il se décline (s’accorde) en </a:t>
            </a:r>
            <a:r>
              <a:rPr lang="fr-FR" b="1" dirty="0"/>
              <a:t>cas</a:t>
            </a:r>
            <a:r>
              <a:rPr lang="fr-FR" dirty="0"/>
              <a:t>, en </a:t>
            </a:r>
            <a:r>
              <a:rPr lang="fr-FR" b="1" dirty="0"/>
              <a:t>genre</a:t>
            </a:r>
            <a:r>
              <a:rPr lang="fr-FR" dirty="0"/>
              <a:t> et en </a:t>
            </a:r>
            <a:r>
              <a:rPr lang="fr-FR" b="1" dirty="0"/>
              <a:t>nombre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Der </a:t>
            </a:r>
            <a:r>
              <a:rPr lang="fr-FR" b="1" dirty="0" err="1"/>
              <a:t>schöne</a:t>
            </a:r>
            <a:r>
              <a:rPr lang="fr-FR" dirty="0"/>
              <a:t> Mann</a:t>
            </a:r>
          </a:p>
          <a:p>
            <a:pPr lvl="1"/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sehe</a:t>
            </a:r>
            <a:r>
              <a:rPr lang="fr-FR" dirty="0"/>
              <a:t> den </a:t>
            </a:r>
            <a:r>
              <a:rPr lang="fr-FR" b="1" dirty="0" err="1"/>
              <a:t>schönen</a:t>
            </a:r>
            <a:r>
              <a:rPr lang="fr-FR" dirty="0"/>
              <a:t> Mann</a:t>
            </a:r>
          </a:p>
          <a:p>
            <a:pPr lvl="1"/>
            <a:r>
              <a:rPr lang="fr-FR" dirty="0"/>
              <a:t>Er </a:t>
            </a:r>
            <a:r>
              <a:rPr lang="fr-FR" dirty="0" err="1"/>
              <a:t>hilft</a:t>
            </a:r>
            <a:r>
              <a:rPr lang="fr-FR" dirty="0"/>
              <a:t> der </a:t>
            </a:r>
            <a:r>
              <a:rPr lang="fr-FR" b="1" dirty="0" err="1"/>
              <a:t>schönen</a:t>
            </a:r>
            <a:r>
              <a:rPr lang="fr-FR" dirty="0"/>
              <a:t> Frau</a:t>
            </a:r>
          </a:p>
          <a:p>
            <a:pPr lvl="1"/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sieht</a:t>
            </a:r>
            <a:r>
              <a:rPr lang="fr-FR" dirty="0"/>
              <a:t> </a:t>
            </a:r>
            <a:r>
              <a:rPr lang="fr-FR" dirty="0" err="1"/>
              <a:t>ein</a:t>
            </a:r>
            <a:r>
              <a:rPr lang="fr-FR" dirty="0"/>
              <a:t> </a:t>
            </a:r>
            <a:r>
              <a:rPr lang="fr-FR" b="1" dirty="0" err="1"/>
              <a:t>junges</a:t>
            </a:r>
            <a:r>
              <a:rPr lang="fr-FR" dirty="0"/>
              <a:t> Kind</a:t>
            </a:r>
          </a:p>
          <a:p>
            <a:pPr lvl="1"/>
            <a:r>
              <a:rPr lang="fr-FR" dirty="0"/>
              <a:t>…</a:t>
            </a:r>
          </a:p>
          <a:p>
            <a:pPr marL="457200" lvl="1" indent="0">
              <a:buNone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01151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304D126-730E-3A31-D4B5-62DD3808C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182" y="3018185"/>
            <a:ext cx="8333954" cy="26215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9365950-151D-D38B-4D2A-5A93F212824A}"/>
              </a:ext>
            </a:extLst>
          </p:cNvPr>
          <p:cNvSpPr/>
          <p:nvPr/>
        </p:nvSpPr>
        <p:spPr>
          <a:xfrm>
            <a:off x="3040650" y="3429000"/>
            <a:ext cx="4858024" cy="339364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092950E-248B-9390-BF12-40DF30EBE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753854" cy="1400530"/>
          </a:xfrm>
        </p:spPr>
        <p:txBody>
          <a:bodyPr/>
          <a:lstStyle/>
          <a:p>
            <a:r>
              <a:rPr lang="fr-FR" dirty="0"/>
              <a:t>La forme fléchie</a:t>
            </a:r>
            <a:br>
              <a:rPr lang="fr-FR" dirty="0"/>
            </a:br>
            <a:r>
              <a:rPr lang="fr-FR" dirty="0"/>
              <a:t>Avec déterminant défini (der, die, </a:t>
            </a:r>
            <a:r>
              <a:rPr lang="fr-FR" dirty="0" err="1"/>
              <a:t>das</a:t>
            </a:r>
            <a:r>
              <a:rPr lang="fr-FR" dirty="0"/>
              <a:t>)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C17EFB-441E-F55C-61BA-7D5838550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9"/>
            <a:ext cx="9674506" cy="3586774"/>
          </a:xfrm>
        </p:spPr>
        <p:txBody>
          <a:bodyPr/>
          <a:lstStyle/>
          <a:p>
            <a:pPr marL="457200" lvl="1" indent="0">
              <a:buNone/>
            </a:pPr>
            <a:r>
              <a:rPr lang="fr-FR" dirty="0"/>
              <a:t>Avec un déterminant défini, le genre du nom est donc clair. L’adjectif se décline selon le modèle suivant: 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B99827-28AD-7A22-FD39-ABBF7A6A2445}"/>
              </a:ext>
            </a:extLst>
          </p:cNvPr>
          <p:cNvSpPr/>
          <p:nvPr/>
        </p:nvSpPr>
        <p:spPr>
          <a:xfrm>
            <a:off x="4667794" y="3768364"/>
            <a:ext cx="3230880" cy="410815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6AD66CC-6486-DC35-7C3E-A07B7D4184B1}"/>
              </a:ext>
            </a:extLst>
          </p:cNvPr>
          <p:cNvSpPr txBox="1"/>
          <p:nvPr/>
        </p:nvSpPr>
        <p:spPr>
          <a:xfrm>
            <a:off x="827632" y="5727896"/>
            <a:ext cx="8516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0">
              <a:buNone/>
            </a:pPr>
            <a:r>
              <a:rPr lang="fr-FR" dirty="0"/>
              <a:t>Se comportent à l’identique: </a:t>
            </a:r>
            <a:r>
              <a:rPr lang="fr-FR" dirty="0" err="1"/>
              <a:t>alle</a:t>
            </a:r>
            <a:r>
              <a:rPr lang="fr-FR" dirty="0"/>
              <a:t>, </a:t>
            </a:r>
            <a:r>
              <a:rPr lang="fr-FR" dirty="0" err="1"/>
              <a:t>beide</a:t>
            </a:r>
            <a:r>
              <a:rPr lang="fr-FR" dirty="0"/>
              <a:t>, </a:t>
            </a:r>
            <a:r>
              <a:rPr lang="fr-FR" dirty="0" err="1"/>
              <a:t>einige</a:t>
            </a:r>
            <a:r>
              <a:rPr lang="fr-FR" dirty="0"/>
              <a:t>, </a:t>
            </a:r>
            <a:r>
              <a:rPr lang="fr-FR" dirty="0" err="1"/>
              <a:t>sämtliche</a:t>
            </a:r>
            <a:r>
              <a:rPr lang="fr-F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52383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uiExpand="1" build="p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4E72A9-D75A-44B8-FAAF-C550E596D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705965" cy="1400530"/>
          </a:xfrm>
        </p:spPr>
        <p:txBody>
          <a:bodyPr/>
          <a:lstStyle/>
          <a:p>
            <a:r>
              <a:rPr lang="fr-FR" dirty="0"/>
              <a:t>La forme fléchie</a:t>
            </a:r>
            <a:br>
              <a:rPr lang="fr-FR" dirty="0"/>
            </a:br>
            <a:r>
              <a:rPr lang="fr-FR" dirty="0"/>
              <a:t>Avec déterminant indéfini (</a:t>
            </a:r>
            <a:r>
              <a:rPr lang="fr-FR" dirty="0" err="1"/>
              <a:t>ein</a:t>
            </a:r>
            <a:r>
              <a:rPr lang="fr-FR" dirty="0"/>
              <a:t>, </a:t>
            </a:r>
            <a:r>
              <a:rPr lang="fr-FR" dirty="0" err="1"/>
              <a:t>eine</a:t>
            </a:r>
            <a:r>
              <a:rPr lang="fr-FR" dirty="0"/>
              <a:t>)</a:t>
            </a:r>
            <a:endParaRPr lang="fr-CH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D89CA68E-97A7-BACE-1C1B-D14512DD80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237" y="3047668"/>
            <a:ext cx="8333954" cy="2621507"/>
          </a:xfr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3B7E2C11-DE38-B896-485B-AAFC75B011E3}"/>
              </a:ext>
            </a:extLst>
          </p:cNvPr>
          <p:cNvSpPr txBox="1"/>
          <p:nvPr/>
        </p:nvSpPr>
        <p:spPr>
          <a:xfrm>
            <a:off x="1570098" y="2046807"/>
            <a:ext cx="89571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Avec un déterminant indéfini, le genre du nom n’est pas toujours clair. L’adjectif se décline selon le modèle suivant: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221A08-8A18-BF1F-A478-DF24B63BE4FD}"/>
              </a:ext>
            </a:extLst>
          </p:cNvPr>
          <p:cNvSpPr/>
          <p:nvPr/>
        </p:nvSpPr>
        <p:spPr>
          <a:xfrm>
            <a:off x="3065925" y="3429000"/>
            <a:ext cx="6638729" cy="410815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EAB65-7ACC-3AED-BB70-D5CBB35F4884}"/>
              </a:ext>
            </a:extLst>
          </p:cNvPr>
          <p:cNvSpPr/>
          <p:nvPr/>
        </p:nvSpPr>
        <p:spPr>
          <a:xfrm>
            <a:off x="4661119" y="3839815"/>
            <a:ext cx="5076071" cy="354530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63DCE28-87D3-287B-D7E0-F1CB2591B62A}"/>
              </a:ext>
            </a:extLst>
          </p:cNvPr>
          <p:cNvSpPr txBox="1"/>
          <p:nvPr/>
        </p:nvSpPr>
        <p:spPr>
          <a:xfrm>
            <a:off x="872685" y="5669175"/>
            <a:ext cx="89571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None/>
            </a:pPr>
            <a:r>
              <a:rPr lang="fr-FR" b="1" dirty="0"/>
              <a:t>!!! Les pronoms possessifs (</a:t>
            </a:r>
            <a:r>
              <a:rPr lang="fr-FR" b="1" dirty="0" err="1"/>
              <a:t>mein</a:t>
            </a:r>
            <a:r>
              <a:rPr lang="fr-FR" b="1" dirty="0"/>
              <a:t>, </a:t>
            </a:r>
            <a:r>
              <a:rPr lang="fr-FR" b="1" dirty="0" err="1"/>
              <a:t>dein</a:t>
            </a:r>
            <a:r>
              <a:rPr lang="fr-FR" b="1" dirty="0"/>
              <a:t>,…) suivent ce modèle au singulier, mais celui des définis au pluriel (-en) !!!</a:t>
            </a:r>
          </a:p>
        </p:txBody>
      </p:sp>
    </p:spTree>
    <p:extLst>
      <p:ext uri="{BB962C8B-B14F-4D97-AF65-F5344CB8AC3E}">
        <p14:creationId xmlns:p14="http://schemas.microsoft.com/office/powerpoint/2010/main" val="405320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3118C0-4E06-9322-F8B7-EA431025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forme fléchie</a:t>
            </a:r>
            <a:br>
              <a:rPr lang="fr-FR" dirty="0"/>
            </a:br>
            <a:r>
              <a:rPr lang="fr-FR" dirty="0"/>
              <a:t>Sans déterminant ou </a:t>
            </a:r>
            <a:r>
              <a:rPr lang="fr-FR" dirty="0" err="1"/>
              <a:t>Nullartikel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9299C0-BF49-1D7B-5A38-638584E95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	En allemand, on ne traduit pas « du » ou « de la », ce qui fait penser qu’il n’y pas de déterminant. En fait, ce déterminant invisible est appelé « </a:t>
            </a:r>
            <a:r>
              <a:rPr lang="fr-FR" dirty="0" err="1"/>
              <a:t>Nullartikel</a:t>
            </a:r>
            <a:r>
              <a:rPr lang="fr-FR" dirty="0"/>
              <a:t> ». Il demande le modèle suivant pour la déclinaison des adjectifs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 </a:t>
            </a:r>
            <a:endParaRPr lang="fr-CH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A7A30DD-7C24-A8F0-54EA-27FA47084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5899" y="3539905"/>
            <a:ext cx="8333954" cy="270849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3F3F0D0-96C8-B5BB-FDDD-1EE91885AB63}"/>
              </a:ext>
            </a:extLst>
          </p:cNvPr>
          <p:cNvSpPr/>
          <p:nvPr/>
        </p:nvSpPr>
        <p:spPr>
          <a:xfrm>
            <a:off x="1715898" y="5533669"/>
            <a:ext cx="8333953" cy="6068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DBFA9B9-CF5A-575C-E0B7-8384518E1866}"/>
              </a:ext>
            </a:extLst>
          </p:cNvPr>
          <p:cNvSpPr txBox="1"/>
          <p:nvPr/>
        </p:nvSpPr>
        <p:spPr>
          <a:xfrm>
            <a:off x="1715896" y="5533669"/>
            <a:ext cx="9116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Bei </a:t>
            </a:r>
            <a:r>
              <a:rPr lang="fr-FR" dirty="0" err="1"/>
              <a:t>kaltem</a:t>
            </a:r>
            <a:r>
              <a:rPr lang="fr-FR" dirty="0"/>
              <a:t> Wind </a:t>
            </a:r>
            <a:r>
              <a:rPr lang="fr-FR" dirty="0" err="1"/>
              <a:t>bleibe</a:t>
            </a:r>
            <a:r>
              <a:rPr lang="fr-FR" dirty="0"/>
              <a:t> </a:t>
            </a: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zuhause</a:t>
            </a:r>
            <a:r>
              <a:rPr lang="fr-FR" dirty="0"/>
              <a:t>. / </a:t>
            </a: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brauche</a:t>
            </a:r>
            <a:r>
              <a:rPr lang="fr-FR" dirty="0"/>
              <a:t> </a:t>
            </a:r>
            <a:r>
              <a:rPr lang="fr-FR" dirty="0" err="1"/>
              <a:t>frische</a:t>
            </a:r>
            <a:r>
              <a:rPr lang="fr-FR" dirty="0"/>
              <a:t> Luft / </a:t>
            </a:r>
            <a:r>
              <a:rPr lang="fr-FR" dirty="0" err="1"/>
              <a:t>Das</a:t>
            </a:r>
            <a:r>
              <a:rPr lang="fr-FR" dirty="0"/>
              <a:t> </a:t>
            </a:r>
            <a:r>
              <a:rPr lang="fr-FR" dirty="0" err="1"/>
              <a:t>sind</a:t>
            </a:r>
            <a:r>
              <a:rPr lang="fr-FR" dirty="0"/>
              <a:t> </a:t>
            </a:r>
            <a:r>
              <a:rPr lang="fr-FR" dirty="0" err="1"/>
              <a:t>gute</a:t>
            </a:r>
            <a:r>
              <a:rPr lang="fr-FR" dirty="0"/>
              <a:t> </a:t>
            </a:r>
            <a:r>
              <a:rPr lang="fr-FR" dirty="0" err="1"/>
              <a:t>Noten</a:t>
            </a:r>
            <a:r>
              <a:rPr lang="fr-FR" dirty="0"/>
              <a:t>, die du </a:t>
            </a:r>
            <a:r>
              <a:rPr lang="fr-FR" dirty="0" err="1"/>
              <a:t>geschrieben</a:t>
            </a:r>
            <a:r>
              <a:rPr lang="fr-FR" dirty="0"/>
              <a:t> hast! …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812085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DE4A1D-31AA-D22C-4993-D1480768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Bon travail !	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A90162-4959-2C06-6387-192A476D3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dirty="0"/>
              <a:t>Viel </a:t>
            </a:r>
            <a:r>
              <a:rPr lang="fr-CH" dirty="0" err="1"/>
              <a:t>Spass</a:t>
            </a:r>
            <a:r>
              <a:rPr lang="fr-CH" dirty="0"/>
              <a:t> </a:t>
            </a:r>
            <a:r>
              <a:rPr lang="fr-CH" dirty="0" err="1"/>
              <a:t>beim</a:t>
            </a:r>
            <a:r>
              <a:rPr lang="fr-CH" dirty="0"/>
              <a:t> </a:t>
            </a:r>
            <a:r>
              <a:rPr lang="fr-CH" dirty="0" err="1"/>
              <a:t>Deutschlernen</a:t>
            </a:r>
            <a:r>
              <a:rPr lang="fr-CH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565808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356</Words>
  <Application>Microsoft Office PowerPoint</Application>
  <PresentationFormat>Grand écran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Ressource d’apprentissage 10</vt:lpstr>
      <vt:lpstr>Les adjectifs Introduction</vt:lpstr>
      <vt:lpstr>La forme non-fléchie</vt:lpstr>
      <vt:lpstr>La forme fléchie Introduction</vt:lpstr>
      <vt:lpstr>La forme fléchie Avec déterminant défini (der, die, das)</vt:lpstr>
      <vt:lpstr>La forme fléchie Avec déterminant indéfini (ein, eine)</vt:lpstr>
      <vt:lpstr>La forme fléchie Sans déterminant ou Nullartikel</vt:lpstr>
      <vt:lpstr>Bon travail 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Ressource d’apprentissage 7</dc:title>
  <dc:creator>Alexei Porret</dc:creator>
  <cp:lastModifiedBy>Alexei Porret</cp:lastModifiedBy>
  <cp:revision>13</cp:revision>
  <dcterms:created xsi:type="dcterms:W3CDTF">2022-05-10T09:22:38Z</dcterms:created>
  <dcterms:modified xsi:type="dcterms:W3CDTF">2022-08-17T12:21:04Z</dcterms:modified>
</cp:coreProperties>
</file>